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603" r:id="rId4"/>
    <p:sldId id="575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19" r:id="rId21"/>
    <p:sldId id="620" r:id="rId22"/>
    <p:sldId id="625" r:id="rId23"/>
    <p:sldId id="626" r:id="rId24"/>
    <p:sldId id="627" r:id="rId25"/>
    <p:sldId id="628" r:id="rId26"/>
    <p:sldId id="629" r:id="rId27"/>
    <p:sldId id="568" r:id="rId28"/>
    <p:sldId id="621" r:id="rId29"/>
    <p:sldId id="622" r:id="rId30"/>
    <p:sldId id="623" r:id="rId31"/>
    <p:sldId id="62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DC3"/>
    <a:srgbClr val="99CCFF"/>
    <a:srgbClr val="ACBFDE"/>
    <a:srgbClr val="33CCCC"/>
    <a:srgbClr val="70B8C6"/>
    <a:srgbClr val="4267A4"/>
    <a:srgbClr val="9AB1D6"/>
    <a:srgbClr val="A98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86380" autoAdjust="0"/>
  </p:normalViewPr>
  <p:slideViewPr>
    <p:cSldViewPr>
      <p:cViewPr varScale="1">
        <p:scale>
          <a:sx n="64" d="100"/>
          <a:sy n="64" d="100"/>
        </p:scale>
        <p:origin x="16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EE9B6-4079-42B5-A0FE-90EF1090CBA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F3A1B6-DDAC-4B14-9FC3-BD97EC67712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9CCFF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a-IR" sz="2000" dirty="0">
              <a:solidFill>
                <a:schemeClr val="tx1"/>
              </a:solidFill>
            </a:rPr>
            <a:t>مقدمه و مفاهیم پایه</a:t>
          </a:r>
          <a:endParaRPr lang="en-US" sz="2000" dirty="0">
            <a:solidFill>
              <a:schemeClr val="tx1"/>
            </a:solidFill>
          </a:endParaRPr>
        </a:p>
      </dgm:t>
    </dgm:pt>
    <dgm:pt modelId="{812A4352-838A-4CA7-B920-7FDFAF9FBB0A}" type="parTrans" cxnId="{A95F4C7B-16A4-4704-9CC0-031E7A4D542C}">
      <dgm:prSet/>
      <dgm:spPr/>
      <dgm:t>
        <a:bodyPr/>
        <a:lstStyle/>
        <a:p>
          <a:endParaRPr lang="en-US"/>
        </a:p>
      </dgm:t>
    </dgm:pt>
    <dgm:pt modelId="{28CCA203-EB46-480B-97AB-A7BC7A6CF9DA}" type="sibTrans" cxnId="{A95F4C7B-16A4-4704-9CC0-031E7A4D542C}">
      <dgm:prSet/>
      <dgm:spPr/>
      <dgm:t>
        <a:bodyPr/>
        <a:lstStyle/>
        <a:p>
          <a:endParaRPr lang="en-US"/>
        </a:p>
      </dgm:t>
    </dgm:pt>
    <dgm:pt modelId="{427D1AD2-C63E-4AFD-993C-5BF57C19791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9CCFF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a-IR" sz="2000" dirty="0" err="1">
              <a:solidFill>
                <a:schemeClr val="tx1"/>
              </a:solidFill>
            </a:rPr>
            <a:t>زمینه‌های</a:t>
          </a:r>
          <a:r>
            <a:rPr lang="fa-IR" sz="2000" dirty="0">
              <a:solidFill>
                <a:schemeClr val="tx1"/>
              </a:solidFill>
            </a:rPr>
            <a:t> پژوهشی</a:t>
          </a:r>
          <a:endParaRPr lang="en-US" sz="2000" dirty="0">
            <a:solidFill>
              <a:schemeClr val="tx1"/>
            </a:solidFill>
          </a:endParaRPr>
        </a:p>
      </dgm:t>
    </dgm:pt>
    <dgm:pt modelId="{F7ABDF44-95F4-4662-87BE-8CF3E89D96CA}" type="parTrans" cxnId="{FDB3C53F-83B0-469D-A429-B35262203B89}">
      <dgm:prSet/>
      <dgm:spPr/>
      <dgm:t>
        <a:bodyPr/>
        <a:lstStyle/>
        <a:p>
          <a:endParaRPr lang="en-US"/>
        </a:p>
      </dgm:t>
    </dgm:pt>
    <dgm:pt modelId="{CF54D41E-9103-403B-A408-7368C8E8072A}" type="sibTrans" cxnId="{FDB3C53F-83B0-469D-A429-B35262203B89}">
      <dgm:prSet/>
      <dgm:spPr/>
      <dgm:t>
        <a:bodyPr/>
        <a:lstStyle/>
        <a:p>
          <a:endParaRPr lang="en-US"/>
        </a:p>
      </dgm:t>
    </dgm:pt>
    <dgm:pt modelId="{CCD5B4EE-776F-4313-ADE3-C4541DDBD91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9CCFF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a-IR" sz="2000" dirty="0" err="1">
              <a:solidFill>
                <a:schemeClr val="tx1"/>
              </a:solidFill>
            </a:rPr>
            <a:t>دسته‌بندی</a:t>
          </a:r>
          <a:r>
            <a:rPr lang="fa-IR" sz="2000" dirty="0">
              <a:solidFill>
                <a:schemeClr val="tx1"/>
              </a:solidFill>
            </a:rPr>
            <a:t> روش‌ها</a:t>
          </a:r>
          <a:endParaRPr lang="en-US" sz="2000" dirty="0">
            <a:solidFill>
              <a:schemeClr val="tx1"/>
            </a:solidFill>
          </a:endParaRPr>
        </a:p>
      </dgm:t>
    </dgm:pt>
    <dgm:pt modelId="{627F67BB-1DCF-4676-AD55-2B0F97B61FE5}" type="parTrans" cxnId="{A93D5A8D-81E9-4D40-A8DF-B3512FF0FB9C}">
      <dgm:prSet/>
      <dgm:spPr/>
      <dgm:t>
        <a:bodyPr/>
        <a:lstStyle/>
        <a:p>
          <a:endParaRPr lang="en-US"/>
        </a:p>
      </dgm:t>
    </dgm:pt>
    <dgm:pt modelId="{FEAA2BCB-4075-48CC-847A-196846037163}" type="sibTrans" cxnId="{A93D5A8D-81E9-4D40-A8DF-B3512FF0FB9C}">
      <dgm:prSet/>
      <dgm:spPr/>
      <dgm:t>
        <a:bodyPr/>
        <a:lstStyle/>
        <a:p>
          <a:endParaRPr lang="en-US"/>
        </a:p>
      </dgm:t>
    </dgm:pt>
    <dgm:pt modelId="{6859939F-EC37-42F9-B003-B3D98762CCF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9CCFF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a-IR" sz="2000" dirty="0" err="1">
              <a:solidFill>
                <a:schemeClr val="tx1"/>
              </a:solidFill>
            </a:rPr>
            <a:t>چالش‌ها</a:t>
          </a:r>
          <a:endParaRPr lang="en-US" sz="2000" dirty="0">
            <a:solidFill>
              <a:schemeClr val="tx1"/>
            </a:solidFill>
          </a:endParaRPr>
        </a:p>
      </dgm:t>
    </dgm:pt>
    <dgm:pt modelId="{D82A4EFA-D9D5-40B2-A040-233976C56EED}" type="parTrans" cxnId="{E2A62E42-B729-4DC2-8C91-34213DCFE265}">
      <dgm:prSet/>
      <dgm:spPr/>
      <dgm:t>
        <a:bodyPr/>
        <a:lstStyle/>
        <a:p>
          <a:endParaRPr lang="en-US"/>
        </a:p>
      </dgm:t>
    </dgm:pt>
    <dgm:pt modelId="{8ABEFF3B-C018-4E94-B23E-A9488A37CCAD}" type="sibTrans" cxnId="{E2A62E42-B729-4DC2-8C91-34213DCFE265}">
      <dgm:prSet/>
      <dgm:spPr/>
      <dgm:t>
        <a:bodyPr/>
        <a:lstStyle/>
        <a:p>
          <a:endParaRPr lang="en-US"/>
        </a:p>
      </dgm:t>
    </dgm:pt>
    <dgm:pt modelId="{8C275FF0-F430-4690-B834-A3A0E664BB4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99CCFF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a-IR" sz="2000" dirty="0">
              <a:solidFill>
                <a:schemeClr val="tx1"/>
              </a:solidFill>
            </a:rPr>
            <a:t>منابع</a:t>
          </a:r>
          <a:endParaRPr lang="en-US" sz="2000" dirty="0">
            <a:solidFill>
              <a:schemeClr val="tx1"/>
            </a:solidFill>
          </a:endParaRPr>
        </a:p>
      </dgm:t>
    </dgm:pt>
    <dgm:pt modelId="{82AAB776-2904-41A6-9154-A937EFE9742E}" type="parTrans" cxnId="{649A4B08-E373-4DD7-A3C3-6E42530A4A7B}">
      <dgm:prSet/>
      <dgm:spPr/>
      <dgm:t>
        <a:bodyPr/>
        <a:lstStyle/>
        <a:p>
          <a:endParaRPr lang="en-US"/>
        </a:p>
      </dgm:t>
    </dgm:pt>
    <dgm:pt modelId="{46540B30-39B4-458D-BCFF-CAC44BF66C6F}" type="sibTrans" cxnId="{649A4B08-E373-4DD7-A3C3-6E42530A4A7B}">
      <dgm:prSet/>
      <dgm:spPr/>
      <dgm:t>
        <a:bodyPr/>
        <a:lstStyle/>
        <a:p>
          <a:endParaRPr lang="en-US"/>
        </a:p>
      </dgm:t>
    </dgm:pt>
    <dgm:pt modelId="{D91CEB2D-DB8E-405F-897F-96C4F0C1FD18}" type="pres">
      <dgm:prSet presAssocID="{286EE9B6-4079-42B5-A0FE-90EF1090CBA3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19DA2C2-DA7E-42F7-8724-DB7F3F5BFE8D}" type="pres">
      <dgm:prSet presAssocID="{00F3A1B6-DDAC-4B14-9FC3-BD97EC677121}" presName="parTxOnly" presStyleLbl="node1" presStyleIdx="0" presStyleCnt="5" custLinFactNeighborX="-1123" custLinFactNeighborY="-49">
        <dgm:presLayoutVars>
          <dgm:chMax val="0"/>
          <dgm:chPref val="0"/>
          <dgm:bulletEnabled val="1"/>
        </dgm:presLayoutVars>
      </dgm:prSet>
      <dgm:spPr/>
    </dgm:pt>
    <dgm:pt modelId="{4D38733B-3AAF-4771-95EF-566ABDBB9B05}" type="pres">
      <dgm:prSet presAssocID="{28CCA203-EB46-480B-97AB-A7BC7A6CF9DA}" presName="parTxOnlySpace" presStyleCnt="0"/>
      <dgm:spPr/>
    </dgm:pt>
    <dgm:pt modelId="{E97FED97-2767-423C-B3FE-87C184EA681F}" type="pres">
      <dgm:prSet presAssocID="{427D1AD2-C63E-4AFD-993C-5BF57C197916}" presName="parTxOnly" presStyleLbl="node1" presStyleIdx="1" presStyleCnt="5" custLinFactNeighborX="-1123" custLinFactNeighborY="-49">
        <dgm:presLayoutVars>
          <dgm:chMax val="0"/>
          <dgm:chPref val="0"/>
          <dgm:bulletEnabled val="1"/>
        </dgm:presLayoutVars>
      </dgm:prSet>
      <dgm:spPr/>
    </dgm:pt>
    <dgm:pt modelId="{01B0C960-9BB3-46F2-BE80-B7FBC317C37E}" type="pres">
      <dgm:prSet presAssocID="{CF54D41E-9103-403B-A408-7368C8E8072A}" presName="parTxOnlySpace" presStyleCnt="0"/>
      <dgm:spPr/>
    </dgm:pt>
    <dgm:pt modelId="{1222F1C7-9F64-4CA6-A651-5CBDDBF6B3EA}" type="pres">
      <dgm:prSet presAssocID="{CCD5B4EE-776F-4313-ADE3-C4541DDBD917}" presName="parTxOnly" presStyleLbl="node1" presStyleIdx="2" presStyleCnt="5" custLinFactNeighborX="-1123" custLinFactNeighborY="-49">
        <dgm:presLayoutVars>
          <dgm:chMax val="0"/>
          <dgm:chPref val="0"/>
          <dgm:bulletEnabled val="1"/>
        </dgm:presLayoutVars>
      </dgm:prSet>
      <dgm:spPr/>
    </dgm:pt>
    <dgm:pt modelId="{8B21A2D2-0A2A-499D-B143-F8932B3336CA}" type="pres">
      <dgm:prSet presAssocID="{FEAA2BCB-4075-48CC-847A-196846037163}" presName="parTxOnlySpace" presStyleCnt="0"/>
      <dgm:spPr/>
    </dgm:pt>
    <dgm:pt modelId="{ACB9A9C2-2A57-45D4-87C5-12CC938E50B7}" type="pres">
      <dgm:prSet presAssocID="{6859939F-EC37-42F9-B003-B3D98762CCF7}" presName="parTxOnly" presStyleLbl="node1" presStyleIdx="3" presStyleCnt="5" custLinFactNeighborX="-1123" custLinFactNeighborY="-49">
        <dgm:presLayoutVars>
          <dgm:chMax val="0"/>
          <dgm:chPref val="0"/>
          <dgm:bulletEnabled val="1"/>
        </dgm:presLayoutVars>
      </dgm:prSet>
      <dgm:spPr/>
    </dgm:pt>
    <dgm:pt modelId="{9B4934FB-5B0E-451F-862D-D513122978ED}" type="pres">
      <dgm:prSet presAssocID="{8ABEFF3B-C018-4E94-B23E-A9488A37CCAD}" presName="parTxOnlySpace" presStyleCnt="0"/>
      <dgm:spPr/>
    </dgm:pt>
    <dgm:pt modelId="{884D2D63-5E08-4FE9-9D34-F1DDA06DF7AE}" type="pres">
      <dgm:prSet presAssocID="{8C275FF0-F430-4690-B834-A3A0E664BB46}" presName="parTxOnly" presStyleLbl="node1" presStyleIdx="4" presStyleCnt="5" custLinFactNeighborX="-1123" custLinFactNeighborY="-49">
        <dgm:presLayoutVars>
          <dgm:chMax val="0"/>
          <dgm:chPref val="0"/>
          <dgm:bulletEnabled val="1"/>
        </dgm:presLayoutVars>
      </dgm:prSet>
      <dgm:spPr/>
    </dgm:pt>
  </dgm:ptLst>
  <dgm:cxnLst>
    <dgm:cxn modelId="{649A4B08-E373-4DD7-A3C3-6E42530A4A7B}" srcId="{286EE9B6-4079-42B5-A0FE-90EF1090CBA3}" destId="{8C275FF0-F430-4690-B834-A3A0E664BB46}" srcOrd="4" destOrd="0" parTransId="{82AAB776-2904-41A6-9154-A937EFE9742E}" sibTransId="{46540B30-39B4-458D-BCFF-CAC44BF66C6F}"/>
    <dgm:cxn modelId="{FDB3C53F-83B0-469D-A429-B35262203B89}" srcId="{286EE9B6-4079-42B5-A0FE-90EF1090CBA3}" destId="{427D1AD2-C63E-4AFD-993C-5BF57C197916}" srcOrd="1" destOrd="0" parTransId="{F7ABDF44-95F4-4662-87BE-8CF3E89D96CA}" sibTransId="{CF54D41E-9103-403B-A408-7368C8E8072A}"/>
    <dgm:cxn modelId="{0051C65E-6789-477E-9F7A-273658B3571E}" type="presOf" srcId="{427D1AD2-C63E-4AFD-993C-5BF57C197916}" destId="{E97FED97-2767-423C-B3FE-87C184EA681F}" srcOrd="0" destOrd="0" presId="urn:microsoft.com/office/officeart/2005/8/layout/chevron1"/>
    <dgm:cxn modelId="{E2A62E42-B729-4DC2-8C91-34213DCFE265}" srcId="{286EE9B6-4079-42B5-A0FE-90EF1090CBA3}" destId="{6859939F-EC37-42F9-B003-B3D98762CCF7}" srcOrd="3" destOrd="0" parTransId="{D82A4EFA-D9D5-40B2-A040-233976C56EED}" sibTransId="{8ABEFF3B-C018-4E94-B23E-A9488A37CCAD}"/>
    <dgm:cxn modelId="{75F94754-2386-422E-B2E9-8FC02F6C90B0}" type="presOf" srcId="{00F3A1B6-DDAC-4B14-9FC3-BD97EC677121}" destId="{319DA2C2-DA7E-42F7-8724-DB7F3F5BFE8D}" srcOrd="0" destOrd="0" presId="urn:microsoft.com/office/officeart/2005/8/layout/chevron1"/>
    <dgm:cxn modelId="{A95F4C7B-16A4-4704-9CC0-031E7A4D542C}" srcId="{286EE9B6-4079-42B5-A0FE-90EF1090CBA3}" destId="{00F3A1B6-DDAC-4B14-9FC3-BD97EC677121}" srcOrd="0" destOrd="0" parTransId="{812A4352-838A-4CA7-B920-7FDFAF9FBB0A}" sibTransId="{28CCA203-EB46-480B-97AB-A7BC7A6CF9DA}"/>
    <dgm:cxn modelId="{9691B07F-623B-4078-9C5C-C3604DF37949}" type="presOf" srcId="{6859939F-EC37-42F9-B003-B3D98762CCF7}" destId="{ACB9A9C2-2A57-45D4-87C5-12CC938E50B7}" srcOrd="0" destOrd="0" presId="urn:microsoft.com/office/officeart/2005/8/layout/chevron1"/>
    <dgm:cxn modelId="{DF24268A-A0CE-4591-8BEC-B190892FFEB3}" type="presOf" srcId="{286EE9B6-4079-42B5-A0FE-90EF1090CBA3}" destId="{D91CEB2D-DB8E-405F-897F-96C4F0C1FD18}" srcOrd="0" destOrd="0" presId="urn:microsoft.com/office/officeart/2005/8/layout/chevron1"/>
    <dgm:cxn modelId="{A93D5A8D-81E9-4D40-A8DF-B3512FF0FB9C}" srcId="{286EE9B6-4079-42B5-A0FE-90EF1090CBA3}" destId="{CCD5B4EE-776F-4313-ADE3-C4541DDBD917}" srcOrd="2" destOrd="0" parTransId="{627F67BB-1DCF-4676-AD55-2B0F97B61FE5}" sibTransId="{FEAA2BCB-4075-48CC-847A-196846037163}"/>
    <dgm:cxn modelId="{5D14BBAB-7C1F-4F5D-9AB2-CE41EFAFEAC3}" type="presOf" srcId="{CCD5B4EE-776F-4313-ADE3-C4541DDBD917}" destId="{1222F1C7-9F64-4CA6-A651-5CBDDBF6B3EA}" srcOrd="0" destOrd="0" presId="urn:microsoft.com/office/officeart/2005/8/layout/chevron1"/>
    <dgm:cxn modelId="{66A29EFC-A18B-46EF-9DA3-1DEAD4D570C7}" type="presOf" srcId="{8C275FF0-F430-4690-B834-A3A0E664BB46}" destId="{884D2D63-5E08-4FE9-9D34-F1DDA06DF7AE}" srcOrd="0" destOrd="0" presId="urn:microsoft.com/office/officeart/2005/8/layout/chevron1"/>
    <dgm:cxn modelId="{02C7B5FE-30F7-43FE-9D3D-1DBDB7916196}" type="presParOf" srcId="{D91CEB2D-DB8E-405F-897F-96C4F0C1FD18}" destId="{319DA2C2-DA7E-42F7-8724-DB7F3F5BFE8D}" srcOrd="0" destOrd="0" presId="urn:microsoft.com/office/officeart/2005/8/layout/chevron1"/>
    <dgm:cxn modelId="{B9DA80DD-ED6D-48F1-98D0-CDA067C465AD}" type="presParOf" srcId="{D91CEB2D-DB8E-405F-897F-96C4F0C1FD18}" destId="{4D38733B-3AAF-4771-95EF-566ABDBB9B05}" srcOrd="1" destOrd="0" presId="urn:microsoft.com/office/officeart/2005/8/layout/chevron1"/>
    <dgm:cxn modelId="{3D16F56B-EB9C-4DAC-90F8-10E0F937C7A5}" type="presParOf" srcId="{D91CEB2D-DB8E-405F-897F-96C4F0C1FD18}" destId="{E97FED97-2767-423C-B3FE-87C184EA681F}" srcOrd="2" destOrd="0" presId="urn:microsoft.com/office/officeart/2005/8/layout/chevron1"/>
    <dgm:cxn modelId="{8DEEFA38-4A5B-48E0-9D4F-CCB562EE38F0}" type="presParOf" srcId="{D91CEB2D-DB8E-405F-897F-96C4F0C1FD18}" destId="{01B0C960-9BB3-46F2-BE80-B7FBC317C37E}" srcOrd="3" destOrd="0" presId="urn:microsoft.com/office/officeart/2005/8/layout/chevron1"/>
    <dgm:cxn modelId="{CEF4122F-2205-4513-80AC-132926EE0736}" type="presParOf" srcId="{D91CEB2D-DB8E-405F-897F-96C4F0C1FD18}" destId="{1222F1C7-9F64-4CA6-A651-5CBDDBF6B3EA}" srcOrd="4" destOrd="0" presId="urn:microsoft.com/office/officeart/2005/8/layout/chevron1"/>
    <dgm:cxn modelId="{CDC3F5DC-8E97-4133-A485-597FC5F01F11}" type="presParOf" srcId="{D91CEB2D-DB8E-405F-897F-96C4F0C1FD18}" destId="{8B21A2D2-0A2A-499D-B143-F8932B3336CA}" srcOrd="5" destOrd="0" presId="urn:microsoft.com/office/officeart/2005/8/layout/chevron1"/>
    <dgm:cxn modelId="{E2321D80-68FE-46A7-BEC8-25F8A0831CC6}" type="presParOf" srcId="{D91CEB2D-DB8E-405F-897F-96C4F0C1FD18}" destId="{ACB9A9C2-2A57-45D4-87C5-12CC938E50B7}" srcOrd="6" destOrd="0" presId="urn:microsoft.com/office/officeart/2005/8/layout/chevron1"/>
    <dgm:cxn modelId="{32FD4276-7C8B-4C88-A76F-291413F5F0AB}" type="presParOf" srcId="{D91CEB2D-DB8E-405F-897F-96C4F0C1FD18}" destId="{9B4934FB-5B0E-451F-862D-D513122978ED}" srcOrd="7" destOrd="0" presId="urn:microsoft.com/office/officeart/2005/8/layout/chevron1"/>
    <dgm:cxn modelId="{AB71E514-4A61-41F4-94D1-1A94AE2A8CC6}" type="presParOf" srcId="{D91CEB2D-DB8E-405F-897F-96C4F0C1FD18}" destId="{884D2D63-5E08-4FE9-9D34-F1DDA06DF7A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DA2C2-DA7E-42F7-8724-DB7F3F5BFE8D}">
      <dsp:nvSpPr>
        <dsp:cNvPr id="0" name=""/>
        <dsp:cNvSpPr/>
      </dsp:nvSpPr>
      <dsp:spPr>
        <a:xfrm rot="10800000">
          <a:off x="6437412" y="1904997"/>
          <a:ext cx="1788169" cy="715267"/>
        </a:xfrm>
        <a:prstGeom prst="chevron">
          <a:avLst/>
        </a:prstGeom>
        <a:solidFill>
          <a:srgbClr val="99CCFF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schemeClr val="tx1"/>
              </a:solidFill>
            </a:rPr>
            <a:t>مقدمه و مفاهیم پایه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6795045" y="1904997"/>
        <a:ext cx="1072902" cy="715267"/>
      </dsp:txXfrm>
    </dsp:sp>
    <dsp:sp modelId="{E97FED97-2767-423C-B3FE-87C184EA681F}">
      <dsp:nvSpPr>
        <dsp:cNvPr id="0" name=""/>
        <dsp:cNvSpPr/>
      </dsp:nvSpPr>
      <dsp:spPr>
        <a:xfrm rot="10800000">
          <a:off x="4828059" y="1904997"/>
          <a:ext cx="1788169" cy="715267"/>
        </a:xfrm>
        <a:prstGeom prst="chevron">
          <a:avLst/>
        </a:prstGeom>
        <a:solidFill>
          <a:srgbClr val="99CCFF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 err="1">
              <a:solidFill>
                <a:schemeClr val="tx1"/>
              </a:solidFill>
            </a:rPr>
            <a:t>زمینه‌های</a:t>
          </a:r>
          <a:r>
            <a:rPr lang="fa-IR" sz="2000" kern="1200" dirty="0">
              <a:solidFill>
                <a:schemeClr val="tx1"/>
              </a:solidFill>
            </a:rPr>
            <a:t> پژوهشی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5185692" y="1904997"/>
        <a:ext cx="1072902" cy="715267"/>
      </dsp:txXfrm>
    </dsp:sp>
    <dsp:sp modelId="{1222F1C7-9F64-4CA6-A651-5CBDDBF6B3EA}">
      <dsp:nvSpPr>
        <dsp:cNvPr id="0" name=""/>
        <dsp:cNvSpPr/>
      </dsp:nvSpPr>
      <dsp:spPr>
        <a:xfrm rot="10800000">
          <a:off x="3218706" y="1904997"/>
          <a:ext cx="1788169" cy="715267"/>
        </a:xfrm>
        <a:prstGeom prst="chevron">
          <a:avLst/>
        </a:prstGeom>
        <a:solidFill>
          <a:srgbClr val="99CCFF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 err="1">
              <a:solidFill>
                <a:schemeClr val="tx1"/>
              </a:solidFill>
            </a:rPr>
            <a:t>دسته‌بندی</a:t>
          </a:r>
          <a:r>
            <a:rPr lang="fa-IR" sz="2000" kern="1200" dirty="0">
              <a:solidFill>
                <a:schemeClr val="tx1"/>
              </a:solidFill>
            </a:rPr>
            <a:t> روش‌ها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3576339" y="1904997"/>
        <a:ext cx="1072902" cy="715267"/>
      </dsp:txXfrm>
    </dsp:sp>
    <dsp:sp modelId="{ACB9A9C2-2A57-45D4-87C5-12CC938E50B7}">
      <dsp:nvSpPr>
        <dsp:cNvPr id="0" name=""/>
        <dsp:cNvSpPr/>
      </dsp:nvSpPr>
      <dsp:spPr>
        <a:xfrm rot="10800000">
          <a:off x="1609353" y="1904997"/>
          <a:ext cx="1788169" cy="715267"/>
        </a:xfrm>
        <a:prstGeom prst="chevron">
          <a:avLst/>
        </a:prstGeom>
        <a:solidFill>
          <a:srgbClr val="99CCFF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 err="1">
              <a:solidFill>
                <a:schemeClr val="tx1"/>
              </a:solidFill>
            </a:rPr>
            <a:t>چالش‌ها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1966986" y="1904997"/>
        <a:ext cx="1072902" cy="715267"/>
      </dsp:txXfrm>
    </dsp:sp>
    <dsp:sp modelId="{884D2D63-5E08-4FE9-9D34-F1DDA06DF7AE}">
      <dsp:nvSpPr>
        <dsp:cNvPr id="0" name=""/>
        <dsp:cNvSpPr/>
      </dsp:nvSpPr>
      <dsp:spPr>
        <a:xfrm rot="10800000">
          <a:off x="1" y="1904997"/>
          <a:ext cx="1788169" cy="715267"/>
        </a:xfrm>
        <a:prstGeom prst="chevron">
          <a:avLst/>
        </a:prstGeom>
        <a:solidFill>
          <a:srgbClr val="99CCFF"/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8001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schemeClr val="tx1"/>
              </a:solidFill>
            </a:rPr>
            <a:t>منابع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357634" y="1904997"/>
        <a:ext cx="1072902" cy="71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CE4F19-832E-4126-B702-81A7D389277F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3C3886A-51E7-4EAF-B666-883B6F014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Kinect</a:t>
            </a:r>
            <a:r>
              <a:rPr lang="fa-I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حرکت</a:t>
            </a:r>
          </a:p>
          <a:p>
            <a:pPr algn="r" rt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Moistness</a:t>
            </a:r>
            <a:r>
              <a:rPr lang="fa-I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رطوبت</a:t>
            </a:r>
          </a:p>
          <a:p>
            <a:pPr algn="r" rtl="1"/>
            <a:r>
              <a:rPr lang="fa-I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هر کدام از مقاله ها به نوعی با استفاده از سنسورهای معرفی شده، به تشخیص میپردازند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تحلیل پزشکی یعنی استخراج ویژگی ها و تشخیص وضعیت بیمار به صورت خودکار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5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/>
              <a:t>Single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4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/>
              <a:t>قبلا برای درمان: حضور فیزیکی - ارتباط تلفنی – متنی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/>
              <a:t>با ظهور </a:t>
            </a:r>
            <a:r>
              <a:rPr lang="en-US" sz="1200" dirty="0"/>
              <a:t>IoT</a:t>
            </a:r>
            <a:r>
              <a:rPr lang="fa-IR" sz="1200" dirty="0"/>
              <a:t> و </a:t>
            </a:r>
            <a:r>
              <a:rPr lang="en-US" sz="1200" dirty="0"/>
              <a:t>cloud</a:t>
            </a:r>
            <a:r>
              <a:rPr lang="fa-IR" sz="1200" dirty="0"/>
              <a:t>: </a:t>
            </a:r>
            <a:r>
              <a:rPr lang="fa-I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مانیتور کردن وضعیت لحظه ای بیمار – تشخیص به موقع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مزایا: کاهش طول بستری – عدم بستری در صورت عدم ضرورت</a:t>
            </a:r>
            <a:endParaRPr lang="fa-I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7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1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0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4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2. یعنی ما میتوانیم داده های </a:t>
            </a:r>
            <a:r>
              <a:rPr lang="fa-IR" dirty="0" err="1"/>
              <a:t>سنسورها</a:t>
            </a:r>
            <a:r>
              <a:rPr lang="fa-IR" dirty="0"/>
              <a:t> را در </a:t>
            </a:r>
            <a:r>
              <a:rPr lang="fa-IR" dirty="0" err="1"/>
              <a:t>سرورها</a:t>
            </a:r>
            <a:r>
              <a:rPr lang="fa-IR" dirty="0"/>
              <a:t> به صورت هوشمند پردازش کنیم.</a:t>
            </a:r>
            <a:endParaRPr lang="en-US" dirty="0"/>
          </a:p>
          <a:p>
            <a:pPr algn="r" rtl="1"/>
            <a:r>
              <a:rPr lang="en-US" dirty="0"/>
              <a:t>3</a:t>
            </a:r>
            <a:r>
              <a:rPr lang="fa-IR" dirty="0"/>
              <a:t>. </a:t>
            </a:r>
            <a:r>
              <a:rPr lang="en-US" dirty="0"/>
              <a:t>Oximeter – heart rate – Blood pressure &amp; glucose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respiration rate</a:t>
            </a:r>
          </a:p>
          <a:p>
            <a:pPr algn="r" rt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fa-I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پزشک و بیمار با سیستم ابری وصل </a:t>
            </a:r>
            <a:r>
              <a:rPr lang="fa-I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اند</a:t>
            </a:r>
            <a:r>
              <a:rPr lang="fa-I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اهمیت حوزه </a:t>
            </a:r>
            <a:r>
              <a:rPr lang="en-US" dirty="0"/>
              <a:t>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dirty="0"/>
              <a:t>Concept</a:t>
            </a:r>
            <a:r>
              <a:rPr lang="fa-IR" dirty="0"/>
              <a:t> ها مفاهیمی که با کنار هم قرار دادن </a:t>
            </a:r>
            <a:r>
              <a:rPr lang="en-US" dirty="0"/>
              <a:t>IoT</a:t>
            </a:r>
            <a:r>
              <a:rPr lang="fa-IR" dirty="0"/>
              <a:t> و </a:t>
            </a:r>
            <a:r>
              <a:rPr lang="en-US" dirty="0"/>
              <a:t>cloud</a:t>
            </a:r>
            <a:r>
              <a:rPr lang="fa-IR" dirty="0"/>
              <a:t> در سلامت به وجود آمده </a:t>
            </a:r>
            <a:r>
              <a:rPr lang="fa-IR" dirty="0" err="1"/>
              <a:t>اند</a:t>
            </a:r>
            <a:r>
              <a:rPr lang="fa-IR" dirty="0"/>
              <a:t>.</a:t>
            </a:r>
            <a:endParaRPr lang="en-US" dirty="0"/>
          </a:p>
          <a:p>
            <a:pPr algn="r" rtl="1"/>
            <a:r>
              <a:rPr lang="fa-IR" dirty="0"/>
              <a:t>برای جلوگیری از تکرار – در همه موارد </a:t>
            </a:r>
            <a:r>
              <a:rPr lang="en-US" dirty="0"/>
              <a:t>IoT</a:t>
            </a:r>
            <a:r>
              <a:rPr lang="fa-IR" dirty="0"/>
              <a:t> و </a:t>
            </a:r>
            <a:r>
              <a:rPr lang="en-US" dirty="0"/>
              <a:t>cloud</a:t>
            </a:r>
            <a:r>
              <a:rPr lang="fa-IR" dirty="0"/>
              <a:t> مبنای توسعه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0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C3886A-51E7-4EAF-B666-883B6F0149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541C2C67-32A0-488A-9A1F-C184E47A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0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16CE-3842-43C4-B86A-B1C247E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427A-072A-4AB3-A718-D38132375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939E-DA38-44D0-8C6C-D74CFD6F78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6C8A-91F5-4C67-B2AA-70A72377FF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7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C531-ECD5-4E44-94DE-62D8F9AAFD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4E0F6-E66C-48DB-97AC-8A70DD8EDA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F7B5-D44C-47C4-90A9-24727F8864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8D79-5665-4221-9390-7BF9E794EF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EDE7-DF2F-48E1-BB59-DEAA1EE4E8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B174-E84F-401C-ADF9-FA9A0F31ED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7E19-99CC-44DB-804A-91C9FEACB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3EC4-BEB1-415C-88D2-545D066404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4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0636-ACCD-4108-A38B-36766399CC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6867-F012-41BA-AAEC-69894B2F33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0C162-5F46-4214-BB1F-E0F71FB4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80CB-8D5C-4DCD-B831-AE736D08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FE48-A1D8-4C45-ACE5-9355BC464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87BD-DB09-4BA7-8714-9D4513449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9346-B4A4-4155-8CE6-42083BD6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9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4F55-11CE-459F-8759-AF60B314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D6E8-0B47-4986-81E9-1E659B764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ED8373-886C-49EB-B393-5640A434F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cs typeface="B Nazanin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cs typeface="B Nazanin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cs typeface="B Nazanin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cs typeface="B Nazanin" pitchFamily="2" charset="-7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Char char="•"/>
        <a:defRPr sz="2200">
          <a:solidFill>
            <a:schemeClr val="tx1"/>
          </a:solidFill>
          <a:latin typeface="+mn-lt"/>
          <a:cs typeface="B Nazanin" pitchFamily="2" charset="-7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B Nazanin" pitchFamily="2" charset="-7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+mn-lt"/>
          <a:cs typeface="B Nazanin" pitchFamily="2" charset="-7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B Nazanin" pitchFamily="2" charset="-7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this is what we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F7B54EF-4FFA-442A-9101-A11D55A81F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B Nazanin" pitchFamily="2" charset="-7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B Nazanin" pitchFamily="2" charset="-7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B Nazanin" pitchFamily="2" charset="-7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B Nazanin" pitchFamily="2" charset="-7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B Nazanin" pitchFamily="2" charset="-7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Nazanin" pitchFamily="2" charset="-7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B Nazanin" pitchFamily="2" charset="-7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B Nazanin" pitchFamily="2" charset="-7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623175" cy="1905000"/>
          </a:xfrm>
        </p:spPr>
        <p:txBody>
          <a:bodyPr/>
          <a:lstStyle/>
          <a:p>
            <a:r>
              <a:rPr lang="en-US" sz="4000" b="1" dirty="0"/>
              <a:t>Internet of Things and Cloud Computing for </a:t>
            </a:r>
            <a:r>
              <a:rPr lang="en-US" sz="4000" b="1" dirty="0">
                <a:solidFill>
                  <a:srgbClr val="00B050"/>
                </a:solidFill>
              </a:rPr>
              <a:t>Healthcare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B Titr" pitchFamily="2" charset="-78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962400" y="3733800"/>
            <a:ext cx="5181600" cy="1676400"/>
          </a:xfrm>
        </p:spPr>
        <p:txBody>
          <a:bodyPr/>
          <a:lstStyle/>
          <a:p>
            <a:pPr eaLnBrk="1" hangingPunct="1"/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+mj-cs"/>
            </a:endParaRPr>
          </a:p>
          <a:p>
            <a:pPr eaLnBrk="1" hangingPunct="1"/>
            <a:r>
              <a:rPr lang="fa-IR" sz="2400" dirty="0" err="1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ارائه‌دهنده</a:t>
            </a:r>
            <a:r>
              <a:rPr lang="fa-IR" sz="2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: علی گندمی</a:t>
            </a:r>
          </a:p>
          <a:p>
            <a:pPr eaLnBrk="1" hangingPunct="1"/>
            <a:r>
              <a:rPr lang="fa-IR" sz="2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استاد راهنما: دکتر محسن کاهانی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+mj-cs"/>
            </a:endParaRPr>
          </a:p>
          <a:p>
            <a:pPr eaLnBrk="1" hangingPunct="1"/>
            <a:r>
              <a:rPr lang="fa-IR" sz="2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پاییز 98</a:t>
            </a:r>
          </a:p>
          <a:p>
            <a:pPr eaLnBrk="1" hangingPunct="1"/>
            <a:endParaRPr lang="en-US" sz="1800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01008"/>
            <a:ext cx="316835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304800"/>
            <a:ext cx="220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+mj-cs"/>
              </a:rPr>
              <a:t>بسم الله الرحمن الرحیم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Ambient Assisted Living (AAL)</a:t>
            </a: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10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زیر مجموعه </a:t>
            </a:r>
            <a:r>
              <a:rPr lang="fa-IR" sz="2400" dirty="0">
                <a:solidFill>
                  <a:srgbClr val="00B050"/>
                </a:solidFill>
              </a:rPr>
              <a:t>محیط هوشمند</a:t>
            </a:r>
          </a:p>
          <a:p>
            <a:pPr algn="just" rtl="1"/>
            <a:r>
              <a:rPr lang="fa-IR" sz="2400" dirty="0">
                <a:solidFill>
                  <a:srgbClr val="00B050"/>
                </a:solidFill>
              </a:rPr>
              <a:t>امکاناتی</a:t>
            </a:r>
            <a:r>
              <a:rPr lang="fa-IR" sz="2400" dirty="0"/>
              <a:t> که به افراد </a:t>
            </a:r>
            <a:r>
              <a:rPr lang="fa-IR" sz="2400" dirty="0">
                <a:solidFill>
                  <a:srgbClr val="00B050"/>
                </a:solidFill>
              </a:rPr>
              <a:t>سالمند</a:t>
            </a:r>
            <a:r>
              <a:rPr lang="fa-IR" sz="2400" dirty="0"/>
              <a:t> یا </a:t>
            </a:r>
            <a:r>
              <a:rPr lang="fa-IR" sz="2400" dirty="0">
                <a:solidFill>
                  <a:srgbClr val="00B050"/>
                </a:solidFill>
              </a:rPr>
              <a:t>ناتوان</a:t>
            </a:r>
            <a:r>
              <a:rPr lang="fa-IR" sz="2400" dirty="0"/>
              <a:t>، که توانایی زندگی مستقل را ندارند، کمک می‌کنند تا بتوانند به </a:t>
            </a:r>
            <a:r>
              <a:rPr lang="fa-IR" sz="2400" dirty="0">
                <a:solidFill>
                  <a:srgbClr val="00B050"/>
                </a:solidFill>
              </a:rPr>
              <a:t>زندگی خود ادامه</a:t>
            </a:r>
            <a:r>
              <a:rPr lang="fa-IR" sz="2400" dirty="0"/>
              <a:t> دهند.</a:t>
            </a:r>
          </a:p>
          <a:p>
            <a:pPr algn="just" rtl="1"/>
            <a:r>
              <a:rPr lang="fa-IR" sz="2400" dirty="0"/>
              <a:t>از آن‌ها </a:t>
            </a:r>
            <a:r>
              <a:rPr lang="fa-IR" sz="2400" dirty="0">
                <a:solidFill>
                  <a:srgbClr val="00B050"/>
                </a:solidFill>
              </a:rPr>
              <a:t>مراقبت</a:t>
            </a:r>
            <a:r>
              <a:rPr lang="fa-IR" sz="2400" dirty="0"/>
              <a:t> و </a:t>
            </a:r>
            <a:r>
              <a:rPr lang="fa-IR" sz="2400" dirty="0">
                <a:solidFill>
                  <a:srgbClr val="00B050"/>
                </a:solidFill>
              </a:rPr>
              <a:t>یاری</a:t>
            </a:r>
            <a:r>
              <a:rPr lang="fa-IR" sz="2400" dirty="0"/>
              <a:t> می‌کند.</a:t>
            </a:r>
          </a:p>
          <a:p>
            <a:pPr algn="just" rtl="1"/>
            <a:endParaRPr lang="fa-I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623A-70FC-43B2-AC5E-D9CEA698D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3" y="3168511"/>
            <a:ext cx="2820649" cy="29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11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در حوزه </a:t>
            </a:r>
            <a:r>
              <a:rPr lang="fa-IR" sz="2400" dirty="0">
                <a:solidFill>
                  <a:srgbClr val="00B050"/>
                </a:solidFill>
              </a:rPr>
              <a:t>رایانش ابری </a:t>
            </a:r>
            <a:r>
              <a:rPr lang="fa-IR" sz="2400" dirty="0"/>
              <a:t>که شعار </a:t>
            </a:r>
            <a:r>
              <a:rPr lang="en-US" sz="2400" dirty="0">
                <a:solidFill>
                  <a:srgbClr val="00B050"/>
                </a:solidFill>
              </a:rPr>
              <a:t>Any thing as a service</a:t>
            </a: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/>
              <a:t>وجود دارد، زمینه </a:t>
            </a:r>
            <a:r>
              <a:rPr lang="en-US" sz="2400" dirty="0"/>
              <a:t>AAL</a:t>
            </a:r>
            <a:r>
              <a:rPr lang="fa-IR" sz="2400" dirty="0"/>
              <a:t> را میتوان به عنوان </a:t>
            </a:r>
            <a:r>
              <a:rPr lang="en-US" sz="2400" dirty="0">
                <a:solidFill>
                  <a:srgbClr val="00B050"/>
                </a:solidFill>
              </a:rPr>
              <a:t>care as a service</a:t>
            </a: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/>
              <a:t>تصور کرد.</a:t>
            </a:r>
          </a:p>
          <a:p>
            <a:pPr algn="just" rtl="1"/>
            <a:r>
              <a:rPr lang="en-US" sz="2400" dirty="0"/>
              <a:t>Smart building</a:t>
            </a:r>
            <a:r>
              <a:rPr lang="fa-IR" sz="2400" dirty="0"/>
              <a:t> در حوزه </a:t>
            </a:r>
            <a:r>
              <a:rPr lang="en-US" sz="2400" dirty="0"/>
              <a:t>healthcare</a:t>
            </a:r>
            <a:endParaRPr lang="fa-I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623A-70FC-43B2-AC5E-D9CEA698D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95600"/>
            <a:ext cx="2820649" cy="29576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D20873-696C-4408-857A-C655614B7A53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Ambient Assisted Living (AAL)</a:t>
            </a:r>
          </a:p>
        </p:txBody>
      </p:sp>
    </p:spTree>
    <p:extLst>
      <p:ext uri="{BB962C8B-B14F-4D97-AF65-F5344CB8AC3E}">
        <p14:creationId xmlns:p14="http://schemas.microsoft.com/office/powerpoint/2010/main" val="370557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12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سه زمینه پژوهشی کاری در </a:t>
            </a:r>
            <a:r>
              <a:rPr lang="en-US" sz="2400" dirty="0"/>
              <a:t>AAL</a:t>
            </a:r>
          </a:p>
          <a:p>
            <a:pPr algn="just" rtl="1"/>
            <a:endParaRPr lang="fa-IR" sz="24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54ADB02-6105-4C1B-A073-7AEC53D95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62634"/>
              </p:ext>
            </p:extLst>
          </p:nvPr>
        </p:nvGraphicFramePr>
        <p:xfrm>
          <a:off x="609600" y="2491581"/>
          <a:ext cx="8077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672835571"/>
                    </a:ext>
                  </a:extLst>
                </a:gridCol>
                <a:gridCol w="3708401">
                  <a:extLst>
                    <a:ext uri="{9D8B030D-6E8A-4147-A177-3AD203B41FA5}">
                      <a16:colId xmlns:a16="http://schemas.microsoft.com/office/drawing/2014/main" val="1955788343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414373047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Types of Sensors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Main Study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1175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 recognition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Force, button, ultrasonic, accelerometer,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kinect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[6-11]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18547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Vital monitoring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Heart rate, temperature, glucose meter,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electromyography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[12,13]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62178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Surrounding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enviroment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Air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moistness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carbon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monoxide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carbon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dioxide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glow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[14]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0495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81D3480A-F74A-4FFE-B5A6-D56E0B81FEAD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Ambient Assisted Living (AAL)</a:t>
            </a:r>
          </a:p>
        </p:txBody>
      </p:sp>
    </p:spTree>
    <p:extLst>
      <p:ext uri="{BB962C8B-B14F-4D97-AF65-F5344CB8AC3E}">
        <p14:creationId xmlns:p14="http://schemas.microsoft.com/office/powerpoint/2010/main" val="221238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13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در این زمینه با استفاده از </a:t>
            </a:r>
            <a:r>
              <a:rPr lang="fa-IR" sz="2400" dirty="0">
                <a:solidFill>
                  <a:srgbClr val="00B050"/>
                </a:solidFill>
              </a:rPr>
              <a:t>قدرت پردازشی </a:t>
            </a:r>
            <a:r>
              <a:rPr lang="fa-IR" sz="2400" dirty="0" err="1">
                <a:solidFill>
                  <a:srgbClr val="00B050"/>
                </a:solidFill>
              </a:rPr>
              <a:t>موبایل‌ها</a:t>
            </a: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/>
              <a:t>و گسترش آن‌ها، </a:t>
            </a:r>
            <a:r>
              <a:rPr lang="fa-IR" sz="2400" dirty="0">
                <a:solidFill>
                  <a:srgbClr val="00B050"/>
                </a:solidFill>
              </a:rPr>
              <a:t>سنسورهای پزشکی</a:t>
            </a:r>
            <a:r>
              <a:rPr lang="fa-IR" sz="2400" dirty="0"/>
              <a:t> و </a:t>
            </a:r>
            <a:r>
              <a:rPr lang="fa-IR" sz="2400" dirty="0">
                <a:solidFill>
                  <a:srgbClr val="00B050"/>
                </a:solidFill>
              </a:rPr>
              <a:t>رایانش ابری </a:t>
            </a:r>
            <a:r>
              <a:rPr lang="fa-IR" sz="2400" dirty="0"/>
              <a:t>می‌توان وضعیت حیاتی بیمار را به صورت </a:t>
            </a:r>
            <a:r>
              <a:rPr lang="fa-IR" sz="2400" dirty="0">
                <a:solidFill>
                  <a:srgbClr val="00B050"/>
                </a:solidFill>
              </a:rPr>
              <a:t>مانیتور</a:t>
            </a:r>
            <a:r>
              <a:rPr lang="fa-IR" sz="2400" dirty="0"/>
              <a:t> کرد.</a:t>
            </a:r>
            <a:endParaRPr lang="en-US" sz="2400" dirty="0"/>
          </a:p>
          <a:p>
            <a:pPr algn="just" rtl="1"/>
            <a:r>
              <a:rPr lang="fa-IR" sz="2400" dirty="0"/>
              <a:t>امکان </a:t>
            </a:r>
            <a:r>
              <a:rPr lang="fa-IR" sz="2400" dirty="0">
                <a:solidFill>
                  <a:srgbClr val="00B050"/>
                </a:solidFill>
              </a:rPr>
              <a:t>حرکت</a:t>
            </a:r>
            <a:r>
              <a:rPr lang="fa-IR" sz="2400" dirty="0"/>
              <a:t> بیمار و مانیتورینگ همزمان</a:t>
            </a:r>
          </a:p>
          <a:p>
            <a:pPr algn="just" rtl="1"/>
            <a:r>
              <a:rPr lang="fa-IR" sz="2400" dirty="0"/>
              <a:t>پزشکان می‌توانند با دیدن </a:t>
            </a:r>
            <a:r>
              <a:rPr lang="fa-IR" sz="2400" dirty="0" err="1"/>
              <a:t>تحلیل‌ها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00B050"/>
                </a:solidFill>
              </a:rPr>
              <a:t>تشخیص</a:t>
            </a:r>
            <a:r>
              <a:rPr lang="fa-IR" sz="2400" dirty="0"/>
              <a:t> و </a:t>
            </a:r>
            <a:r>
              <a:rPr lang="fa-IR" sz="2400" dirty="0">
                <a:solidFill>
                  <a:srgbClr val="00B050"/>
                </a:solidFill>
              </a:rPr>
              <a:t>درمان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00B050"/>
                </a:solidFill>
              </a:rPr>
              <a:t>به موقع </a:t>
            </a:r>
            <a:r>
              <a:rPr lang="fa-IR" sz="2400" dirty="0"/>
              <a:t>و </a:t>
            </a:r>
            <a:r>
              <a:rPr lang="fa-IR" sz="2400" dirty="0">
                <a:solidFill>
                  <a:srgbClr val="00B050"/>
                </a:solidFill>
              </a:rPr>
              <a:t>موثر</a:t>
            </a:r>
            <a:r>
              <a:rPr lang="fa-IR" sz="2400" dirty="0"/>
              <a:t> انجام دهند.</a:t>
            </a:r>
            <a:endParaRPr lang="en-US" sz="2400" dirty="0"/>
          </a:p>
          <a:p>
            <a:pPr algn="just" rtl="1"/>
            <a:r>
              <a:rPr lang="fa-IR" sz="2400" dirty="0"/>
              <a:t>در این حوزه </a:t>
            </a:r>
            <a:r>
              <a:rPr lang="fa-IR" sz="2400" dirty="0" err="1"/>
              <a:t>پلتفورمی</a:t>
            </a:r>
            <a:r>
              <a:rPr lang="fa-IR" sz="2400" dirty="0"/>
              <a:t> معرفی شده</a:t>
            </a:r>
          </a:p>
          <a:p>
            <a:pPr marL="0" indent="0" algn="just" rtl="1">
              <a:buNone/>
            </a:pPr>
            <a:r>
              <a:rPr lang="fa-IR" sz="2400" dirty="0"/>
              <a:t>    که با استفاده از </a:t>
            </a:r>
            <a:r>
              <a:rPr lang="fa-IR" sz="2400" dirty="0">
                <a:solidFill>
                  <a:srgbClr val="00B050"/>
                </a:solidFill>
              </a:rPr>
              <a:t>داده کاوی </a:t>
            </a:r>
            <a:r>
              <a:rPr lang="fa-IR" sz="2400" dirty="0"/>
              <a:t>و </a:t>
            </a:r>
            <a:r>
              <a:rPr lang="fa-IR" sz="2400" dirty="0">
                <a:solidFill>
                  <a:srgbClr val="00B050"/>
                </a:solidFill>
              </a:rPr>
              <a:t>یادگیری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rgbClr val="00B050"/>
                </a:solidFill>
              </a:rPr>
              <a:t>    ماشین</a:t>
            </a:r>
            <a:r>
              <a:rPr lang="fa-IR" sz="2400" dirty="0"/>
              <a:t> </a:t>
            </a:r>
            <a:r>
              <a:rPr lang="fa-IR" sz="2400" dirty="0" err="1"/>
              <a:t>تحلیل‌های</a:t>
            </a:r>
            <a:r>
              <a:rPr lang="fa-IR" sz="2400" dirty="0"/>
              <a:t> پزشکی روی داده‌ها</a:t>
            </a:r>
          </a:p>
          <a:p>
            <a:pPr marL="0" indent="0" algn="just" rtl="1">
              <a:buNone/>
            </a:pPr>
            <a:r>
              <a:rPr lang="fa-IR" sz="2400" dirty="0"/>
              <a:t>   را انجام می‌دهد. </a:t>
            </a:r>
            <a:r>
              <a:rPr lang="en-US" sz="2400" dirty="0"/>
              <a:t>[27]</a:t>
            </a:r>
            <a:endParaRPr lang="fa-I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B371B-E628-4E16-9586-D04BB638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"/>
          <a:stretch/>
        </p:blipFill>
        <p:spPr>
          <a:xfrm>
            <a:off x="672469" y="3581400"/>
            <a:ext cx="3836662" cy="25146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E4DCC76-ECA0-4B39-99D3-2B304BC3A8DD}"/>
              </a:ext>
            </a:extLst>
          </p:cNvPr>
          <p:cNvSpPr txBox="1">
            <a:spLocks/>
          </p:cNvSpPr>
          <p:nvPr/>
        </p:nvSpPr>
        <p:spPr bwMode="auto">
          <a:xfrm>
            <a:off x="1676399" y="0"/>
            <a:ext cx="7312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Internet of m-health Things (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mIoT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650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14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در سال‌های اخیر کاربردهای </a:t>
            </a:r>
            <a:r>
              <a:rPr lang="en-US" sz="2400" dirty="0">
                <a:solidFill>
                  <a:srgbClr val="00B050"/>
                </a:solidFill>
              </a:rPr>
              <a:t>Semantics</a:t>
            </a:r>
            <a:r>
              <a:rPr lang="fa-IR" sz="2400" dirty="0"/>
              <a:t> و </a:t>
            </a:r>
            <a:r>
              <a:rPr lang="en-US" sz="2400" dirty="0">
                <a:solidFill>
                  <a:srgbClr val="00B050"/>
                </a:solidFill>
              </a:rPr>
              <a:t>Ontologies</a:t>
            </a:r>
            <a:r>
              <a:rPr lang="fa-IR" sz="2400" dirty="0"/>
              <a:t> در حوزه سلامت برای </a:t>
            </a:r>
            <a:r>
              <a:rPr lang="fa-IR" sz="2400" dirty="0">
                <a:solidFill>
                  <a:srgbClr val="00B050"/>
                </a:solidFill>
              </a:rPr>
              <a:t>ذخیره</a:t>
            </a:r>
            <a:r>
              <a:rPr lang="fa-IR" sz="2400" dirty="0"/>
              <a:t> و </a:t>
            </a:r>
            <a:r>
              <a:rPr lang="fa-IR" sz="2400" dirty="0">
                <a:solidFill>
                  <a:srgbClr val="00B050"/>
                </a:solidFill>
              </a:rPr>
              <a:t>مدیریت حجم بالای داده‌ها </a:t>
            </a:r>
            <a:r>
              <a:rPr lang="fa-IR" sz="2400" dirty="0"/>
              <a:t>بسیار زیاد شده است. </a:t>
            </a:r>
            <a:r>
              <a:rPr lang="en-US" sz="2400" dirty="0"/>
              <a:t>[15, 16]</a:t>
            </a:r>
            <a:endParaRPr lang="fa-IR" sz="2400" dirty="0"/>
          </a:p>
          <a:p>
            <a:pPr algn="just" rtl="1"/>
            <a:r>
              <a:rPr lang="fa-IR" sz="2400" dirty="0">
                <a:solidFill>
                  <a:srgbClr val="00B050"/>
                </a:solidFill>
              </a:rPr>
              <a:t>افزایش قابلیت همکاری </a:t>
            </a:r>
            <a:r>
              <a:rPr lang="fa-IR" sz="2400" dirty="0"/>
              <a:t>بین </a:t>
            </a:r>
            <a:r>
              <a:rPr lang="fa-IR" sz="2400" dirty="0" err="1"/>
              <a:t>دستگاه‌های</a:t>
            </a:r>
            <a:r>
              <a:rPr lang="fa-IR" sz="2400" dirty="0"/>
              <a:t> مختلف</a:t>
            </a:r>
            <a:endParaRPr lang="en-US" sz="2400" dirty="0"/>
          </a:p>
          <a:p>
            <a:pPr algn="just" rtl="1"/>
            <a:endParaRPr lang="fa-IR" sz="1200" dirty="0"/>
          </a:p>
          <a:p>
            <a:pPr algn="just" rtl="1"/>
            <a:r>
              <a:rPr lang="fa-IR" sz="2400" dirty="0"/>
              <a:t>ارائه یک مدل شبکه معنایی</a:t>
            </a:r>
            <a:r>
              <a:rPr lang="en-US" sz="2400" dirty="0"/>
              <a:t> </a:t>
            </a:r>
            <a:r>
              <a:rPr lang="fa-IR" sz="2400" dirty="0"/>
              <a:t>بر مبنای </a:t>
            </a:r>
            <a:r>
              <a:rPr lang="en-US" sz="2400" dirty="0"/>
              <a:t>Fog</a:t>
            </a:r>
            <a:r>
              <a:rPr lang="fa-IR" sz="2400" dirty="0"/>
              <a:t> که حجم بالایی از داده‌های مربوط به سربازان و تسلیحات رو تبادل می‌کند. </a:t>
            </a:r>
            <a:r>
              <a:rPr lang="en-US" sz="2400" dirty="0"/>
              <a:t>[16]</a:t>
            </a:r>
            <a:endParaRPr lang="fa-IR" sz="2400" dirty="0"/>
          </a:p>
          <a:p>
            <a:pPr algn="just" rtl="1"/>
            <a:r>
              <a:rPr lang="fa-IR" sz="2400" dirty="0"/>
              <a:t>ارائه یک چهارچوب معنایی </a:t>
            </a:r>
            <a:r>
              <a:rPr lang="fa-IR" sz="2400" dirty="0" err="1"/>
              <a:t>چهت</a:t>
            </a:r>
            <a:r>
              <a:rPr lang="fa-IR" sz="2400" dirty="0"/>
              <a:t> ارتباط بین</a:t>
            </a:r>
          </a:p>
          <a:p>
            <a:pPr marL="0" indent="0" algn="just" rtl="1">
              <a:buNone/>
            </a:pPr>
            <a:r>
              <a:rPr lang="fa-IR" sz="2400" dirty="0"/>
              <a:t>    </a:t>
            </a:r>
            <a:r>
              <a:rPr lang="fa-IR" sz="2400" dirty="0" err="1"/>
              <a:t>دستگاه‌های</a:t>
            </a:r>
            <a:r>
              <a:rPr lang="fa-IR" sz="2400" dirty="0"/>
              <a:t> </a:t>
            </a:r>
            <a:r>
              <a:rPr lang="en-US" sz="2400" dirty="0"/>
              <a:t>IoT</a:t>
            </a:r>
            <a:r>
              <a:rPr lang="fa-IR" sz="2400" dirty="0"/>
              <a:t> </a:t>
            </a:r>
            <a:r>
              <a:rPr lang="fa-IR" sz="2400" dirty="0" err="1"/>
              <a:t>ناهمگون</a:t>
            </a:r>
            <a:r>
              <a:rPr lang="fa-IR" sz="2400" dirty="0"/>
              <a:t>. </a:t>
            </a:r>
            <a:r>
              <a:rPr lang="en-US" sz="2400" dirty="0"/>
              <a:t>[15]</a:t>
            </a:r>
            <a:endParaRPr lang="fa-I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C88F2-8CF5-41C2-80C4-08C98D847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4463"/>
            <a:ext cx="3592830" cy="20828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9A3C5D-5813-41FB-ADFF-3BA960216EC1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Semantic Healthcare</a:t>
            </a:r>
          </a:p>
        </p:txBody>
      </p:sp>
    </p:spTree>
    <p:extLst>
      <p:ext uri="{BB962C8B-B14F-4D97-AF65-F5344CB8AC3E}">
        <p14:creationId xmlns:p14="http://schemas.microsoft.com/office/powerpoint/2010/main" val="14402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15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 err="1">
                <a:solidFill>
                  <a:srgbClr val="00B050"/>
                </a:solidFill>
              </a:rPr>
              <a:t>دستگاه‌های</a:t>
            </a:r>
            <a:r>
              <a:rPr lang="fa-IR" sz="2400" dirty="0">
                <a:solidFill>
                  <a:srgbClr val="00B050"/>
                </a:solidFill>
              </a:rPr>
              <a:t> هوشمند پوشیدنی </a:t>
            </a:r>
            <a:r>
              <a:rPr lang="fa-IR" sz="2400" dirty="0"/>
              <a:t>که یک شکل بارز </a:t>
            </a:r>
            <a:r>
              <a:rPr lang="en-US" sz="2400" dirty="0"/>
              <a:t>IoT</a:t>
            </a:r>
            <a:r>
              <a:rPr lang="fa-IR" sz="2400" dirty="0"/>
              <a:t> هستند، شامل:</a:t>
            </a:r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r>
              <a:rPr lang="fa-IR" sz="2400" dirty="0"/>
              <a:t>همه این </a:t>
            </a:r>
            <a:r>
              <a:rPr lang="fa-IR" sz="2400" dirty="0" err="1"/>
              <a:t>دستگاه‌ها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00B050"/>
                </a:solidFill>
              </a:rPr>
              <a:t>داده‌ها</a:t>
            </a:r>
            <a:r>
              <a:rPr lang="fa-IR" sz="2400" dirty="0"/>
              <a:t>ی مربوط به </a:t>
            </a:r>
            <a:r>
              <a:rPr lang="fa-IR" sz="2400" dirty="0">
                <a:solidFill>
                  <a:srgbClr val="00B050"/>
                </a:solidFill>
              </a:rPr>
              <a:t>فرد</a:t>
            </a:r>
            <a:r>
              <a:rPr lang="fa-IR" sz="2400" dirty="0"/>
              <a:t> را برای </a:t>
            </a:r>
          </a:p>
          <a:p>
            <a:pPr marL="0" indent="0" algn="just" rtl="1">
              <a:buNone/>
            </a:pPr>
            <a:r>
              <a:rPr lang="fa-IR" sz="2400" dirty="0"/>
              <a:t>    </a:t>
            </a:r>
            <a:r>
              <a:rPr lang="fa-IR" sz="2400" dirty="0">
                <a:solidFill>
                  <a:srgbClr val="00B050"/>
                </a:solidFill>
              </a:rPr>
              <a:t>پردازش</a:t>
            </a:r>
            <a:r>
              <a:rPr lang="fa-IR" sz="2400" dirty="0"/>
              <a:t> بیشتر به </a:t>
            </a:r>
            <a:r>
              <a:rPr lang="fa-IR" sz="2400" dirty="0">
                <a:solidFill>
                  <a:srgbClr val="00B050"/>
                </a:solidFill>
              </a:rPr>
              <a:t>تلفن هوشمند </a:t>
            </a:r>
            <a:r>
              <a:rPr lang="fa-IR" sz="2400" dirty="0"/>
              <a:t>یا </a:t>
            </a:r>
            <a:r>
              <a:rPr lang="en-US" sz="2400" dirty="0">
                <a:solidFill>
                  <a:srgbClr val="00B050"/>
                </a:solidFill>
              </a:rPr>
              <a:t>Fog</a:t>
            </a:r>
            <a:r>
              <a:rPr lang="fa-IR" sz="2400" dirty="0"/>
              <a:t> </a:t>
            </a:r>
            <a:r>
              <a:rPr lang="fa-IR" sz="2400" dirty="0" err="1"/>
              <a:t>می‌فرستند</a:t>
            </a:r>
            <a:r>
              <a:rPr lang="fa-IR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8F7C3-C6A2-4B79-AD0B-EB67E884E247}"/>
              </a:ext>
            </a:extLst>
          </p:cNvPr>
          <p:cNvSpPr txBox="1"/>
          <p:nvPr/>
        </p:nvSpPr>
        <p:spPr>
          <a:xfrm>
            <a:off x="457200" y="2220954"/>
            <a:ext cx="7924800" cy="461665"/>
          </a:xfrm>
          <a:prstGeom prst="rect">
            <a:avLst/>
          </a:prstGeom>
          <a:noFill/>
        </p:spPr>
        <p:txBody>
          <a:bodyPr wrap="square" numCol="3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 err="1">
                <a:cs typeface="+mn-cs"/>
              </a:rPr>
              <a:t>دست‌بند</a:t>
            </a:r>
            <a:endParaRPr lang="fa-IR" sz="2400" dirty="0">
              <a:cs typeface="+mn-cs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+mn-cs"/>
              </a:rPr>
              <a:t>ساعت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+mn-cs"/>
              </a:rPr>
              <a:t>کفش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D2389-DB9E-4AF8-BEE6-B07D9C1E35F2}"/>
              </a:ext>
            </a:extLst>
          </p:cNvPr>
          <p:cNvSpPr txBox="1"/>
          <p:nvPr/>
        </p:nvSpPr>
        <p:spPr>
          <a:xfrm>
            <a:off x="457200" y="2734270"/>
            <a:ext cx="7924800" cy="461665"/>
          </a:xfrm>
          <a:prstGeom prst="rect">
            <a:avLst/>
          </a:prstGeom>
          <a:noFill/>
        </p:spPr>
        <p:txBody>
          <a:bodyPr wrap="square" numCol="3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err="1">
                <a:cs typeface="+mn-cs"/>
              </a:rPr>
              <a:t>تیشرت</a:t>
            </a:r>
            <a:endParaRPr lang="fa-IR" sz="2400" dirty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+mn-cs"/>
              </a:rPr>
              <a:t>کلاه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err="1">
                <a:cs typeface="+mn-cs"/>
              </a:rPr>
              <a:t>گردن‌بند</a:t>
            </a:r>
            <a:endParaRPr lang="fa-IR" sz="2400" dirty="0"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DBB52-29E9-4C66-B9F3-78F970D79586}"/>
              </a:ext>
            </a:extLst>
          </p:cNvPr>
          <p:cNvSpPr txBox="1"/>
          <p:nvPr/>
        </p:nvSpPr>
        <p:spPr>
          <a:xfrm>
            <a:off x="477187" y="3243993"/>
            <a:ext cx="7924800" cy="461665"/>
          </a:xfrm>
          <a:prstGeom prst="rect">
            <a:avLst/>
          </a:prstGeom>
          <a:noFill/>
        </p:spPr>
        <p:txBody>
          <a:bodyPr wrap="square" numCol="3" rtlCol="1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 err="1">
                <a:cs typeface="+mn-cs"/>
              </a:rPr>
              <a:t>سربند</a:t>
            </a:r>
            <a:endParaRPr lang="fa-IR" sz="2400" dirty="0">
              <a:cs typeface="+mn-cs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+mn-cs"/>
              </a:rPr>
              <a:t>عینک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E1EC67-04B3-4F45-911C-EE5D9D14E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" y="3477323"/>
            <a:ext cx="2439961" cy="243996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90AAE4F-DCFD-4CAA-8A35-7706508A0B2C}"/>
              </a:ext>
            </a:extLst>
          </p:cNvPr>
          <p:cNvSpPr txBox="1">
            <a:spLocks/>
          </p:cNvSpPr>
          <p:nvPr/>
        </p:nvSpPr>
        <p:spPr bwMode="auto">
          <a:xfrm>
            <a:off x="1676399" y="0"/>
            <a:ext cx="7312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Wearable devices and Smart Phone</a:t>
            </a:r>
          </a:p>
        </p:txBody>
      </p:sp>
    </p:spTree>
    <p:extLst>
      <p:ext uri="{BB962C8B-B14F-4D97-AF65-F5344CB8AC3E}">
        <p14:creationId xmlns:p14="http://schemas.microsoft.com/office/powerpoint/2010/main" val="424413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16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تلفن هوشمند و </a:t>
            </a:r>
            <a:r>
              <a:rPr lang="en-US" sz="2400" dirty="0"/>
              <a:t>Fog</a:t>
            </a:r>
            <a:r>
              <a:rPr lang="fa-IR" sz="2400" dirty="0"/>
              <a:t> برای </a:t>
            </a:r>
            <a:r>
              <a:rPr lang="fa-IR" sz="2400" dirty="0">
                <a:solidFill>
                  <a:srgbClr val="00B050"/>
                </a:solidFill>
              </a:rPr>
              <a:t>ذخیره سازی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00B050"/>
                </a:solidFill>
              </a:rPr>
              <a:t>تحلیل بیشتر </a:t>
            </a:r>
            <a:r>
              <a:rPr lang="fa-IR" sz="2400" dirty="0"/>
              <a:t>و </a:t>
            </a:r>
            <a:r>
              <a:rPr lang="fa-IR" sz="2400" dirty="0">
                <a:solidFill>
                  <a:srgbClr val="00B050"/>
                </a:solidFill>
              </a:rPr>
              <a:t>مانیتورینگ</a:t>
            </a:r>
            <a:r>
              <a:rPr lang="fa-IR" sz="2400" dirty="0"/>
              <a:t> به ابر ارسال می‌کنند.</a:t>
            </a:r>
          </a:p>
          <a:p>
            <a:pPr algn="just" rtl="1"/>
            <a:r>
              <a:rPr lang="fa-IR" sz="2400" dirty="0"/>
              <a:t>با استفاده از یک </a:t>
            </a:r>
            <a:r>
              <a:rPr lang="fa-IR" sz="2400" dirty="0">
                <a:solidFill>
                  <a:srgbClr val="00B050"/>
                </a:solidFill>
              </a:rPr>
              <a:t>برنامه موبایل </a:t>
            </a:r>
            <a:r>
              <a:rPr lang="fa-IR" sz="2400" dirty="0"/>
              <a:t>می‌توان </a:t>
            </a:r>
            <a:r>
              <a:rPr lang="fa-IR" sz="2400" dirty="0">
                <a:solidFill>
                  <a:srgbClr val="00B050"/>
                </a:solidFill>
              </a:rPr>
              <a:t>وضعیت فرد </a:t>
            </a:r>
            <a:r>
              <a:rPr lang="fa-IR" sz="2400" dirty="0"/>
              <a:t>را </a:t>
            </a:r>
            <a:r>
              <a:rPr lang="fa-IR" sz="2400" dirty="0">
                <a:solidFill>
                  <a:srgbClr val="00B050"/>
                </a:solidFill>
              </a:rPr>
              <a:t>نسبت به سایر </a:t>
            </a:r>
            <a:r>
              <a:rPr lang="fa-IR" sz="2400" dirty="0"/>
              <a:t>افراد جامعه به وی نشان داد.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3EBCA-055A-41DC-BCAE-80D24913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5226539" cy="229314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BBEFF6-CED7-49FD-BD28-4DA5FF5D4653}"/>
              </a:ext>
            </a:extLst>
          </p:cNvPr>
          <p:cNvSpPr txBox="1">
            <a:spLocks/>
          </p:cNvSpPr>
          <p:nvPr/>
        </p:nvSpPr>
        <p:spPr bwMode="auto">
          <a:xfrm>
            <a:off x="1676399" y="0"/>
            <a:ext cx="7312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Wearable devices and Smart Phone</a:t>
            </a:r>
          </a:p>
        </p:txBody>
      </p:sp>
    </p:spTree>
    <p:extLst>
      <p:ext uri="{BB962C8B-B14F-4D97-AF65-F5344CB8AC3E}">
        <p14:creationId xmlns:p14="http://schemas.microsoft.com/office/powerpoint/2010/main" val="378928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17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ارائه یک </a:t>
            </a:r>
            <a:r>
              <a:rPr lang="fa-IR" sz="2400" dirty="0" err="1"/>
              <a:t>فریم‌ورک</a:t>
            </a:r>
            <a:r>
              <a:rPr lang="fa-IR" sz="2400" dirty="0"/>
              <a:t> که با استفاده از </a:t>
            </a:r>
            <a:r>
              <a:rPr lang="fa-IR" sz="2400" dirty="0">
                <a:solidFill>
                  <a:srgbClr val="00B050"/>
                </a:solidFill>
              </a:rPr>
              <a:t>الکترودهای 2 تا 8 </a:t>
            </a:r>
            <a:r>
              <a:rPr lang="fa-IR" sz="2400" dirty="0"/>
              <a:t>کاناله و نرخ ثابت </a:t>
            </a:r>
            <a:r>
              <a:rPr lang="en-US" sz="2400" dirty="0">
                <a:solidFill>
                  <a:srgbClr val="00B050"/>
                </a:solidFill>
              </a:rPr>
              <a:t>1KHz</a:t>
            </a:r>
            <a:r>
              <a:rPr lang="fa-IR" sz="2400" dirty="0"/>
              <a:t> سیگنال </a:t>
            </a:r>
            <a:r>
              <a:rPr lang="en-US" sz="2400" dirty="0">
                <a:solidFill>
                  <a:srgbClr val="00B050"/>
                </a:solidFill>
              </a:rPr>
              <a:t>EMG</a:t>
            </a:r>
            <a:r>
              <a:rPr lang="fa-IR" sz="2400" dirty="0"/>
              <a:t> و </a:t>
            </a:r>
            <a:r>
              <a:rPr lang="en-US" sz="2400" dirty="0"/>
              <a:t>ECG</a:t>
            </a:r>
            <a:r>
              <a:rPr lang="fa-IR" sz="2400" dirty="0"/>
              <a:t> را گرفته و پردازش می‌کند. </a:t>
            </a:r>
            <a:r>
              <a:rPr lang="en-US" sz="2400" dirty="0"/>
              <a:t>[17]</a:t>
            </a:r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endParaRPr lang="en-US" sz="2400" dirty="0"/>
          </a:p>
          <a:p>
            <a:pPr algn="just" rtl="1"/>
            <a:r>
              <a:rPr lang="fa-IR" sz="2400" dirty="0"/>
              <a:t>تشخیص </a:t>
            </a:r>
            <a:r>
              <a:rPr lang="fa-IR" sz="2400" dirty="0" err="1">
                <a:solidFill>
                  <a:srgbClr val="00B050"/>
                </a:solidFill>
              </a:rPr>
              <a:t>بیماری‌های</a:t>
            </a:r>
            <a:r>
              <a:rPr lang="fa-IR" sz="2400" dirty="0">
                <a:solidFill>
                  <a:srgbClr val="00B050"/>
                </a:solidFill>
              </a:rPr>
              <a:t> عصبی عضلانی </a:t>
            </a:r>
            <a:r>
              <a:rPr lang="fa-IR" sz="2400" dirty="0"/>
              <a:t>با استفاده از </a:t>
            </a:r>
            <a:r>
              <a:rPr lang="fa-IR" sz="2400" dirty="0" err="1">
                <a:solidFill>
                  <a:srgbClr val="00B050"/>
                </a:solidFill>
              </a:rPr>
              <a:t>طبقه‌بندی</a:t>
            </a: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fa-IR" sz="2400" dirty="0" err="1">
                <a:solidFill>
                  <a:srgbClr val="00B050"/>
                </a:solidFill>
              </a:rPr>
              <a:t>سیگنال‌ها</a:t>
            </a:r>
            <a:r>
              <a:rPr lang="fa-IR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[19,20]</a:t>
            </a:r>
            <a:endParaRPr lang="fa-IR" sz="2400" dirty="0"/>
          </a:p>
          <a:p>
            <a:pPr algn="just" rtl="1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D381E-BC13-46F1-AB6D-9306FF57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2443396"/>
            <a:ext cx="2962196" cy="1971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9C809-E5AA-4346-B649-76BCB6CEE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84" y="2601073"/>
            <a:ext cx="4446691" cy="16558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81801A3-A6FE-4120-BA2F-77A69FD9B0BF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EMG</a:t>
            </a:r>
          </a:p>
        </p:txBody>
      </p:sp>
    </p:spTree>
    <p:extLst>
      <p:ext uri="{BB962C8B-B14F-4D97-AF65-F5344CB8AC3E}">
        <p14:creationId xmlns:p14="http://schemas.microsoft.com/office/powerpoint/2010/main" val="57734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18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رایانش شناختی به </a:t>
            </a:r>
            <a:r>
              <a:rPr lang="fa-IR" sz="2400" dirty="0" err="1"/>
              <a:t>دستگاه‌های</a:t>
            </a:r>
            <a:r>
              <a:rPr lang="fa-IR" sz="2400" dirty="0"/>
              <a:t> هوشمندی اطلاق می‌شود </a:t>
            </a:r>
            <a:r>
              <a:rPr lang="fa-IR" sz="2400" dirty="0">
                <a:solidFill>
                  <a:srgbClr val="00B050"/>
                </a:solidFill>
              </a:rPr>
              <a:t>که رفتار مغز انسان </a:t>
            </a:r>
            <a:r>
              <a:rPr lang="fa-IR" sz="2400" dirty="0"/>
              <a:t>را در حل مسائل </a:t>
            </a:r>
            <a:r>
              <a:rPr lang="fa-IR" sz="2400" dirty="0">
                <a:solidFill>
                  <a:srgbClr val="00B050"/>
                </a:solidFill>
              </a:rPr>
              <a:t>تقلید</a:t>
            </a:r>
            <a:r>
              <a:rPr lang="fa-IR" sz="2400" dirty="0"/>
              <a:t> می‌کنند.</a:t>
            </a:r>
          </a:p>
          <a:p>
            <a:pPr algn="just" rtl="1"/>
            <a:r>
              <a:rPr lang="fa-IR" sz="2400" dirty="0"/>
              <a:t>در نتیجه </a:t>
            </a:r>
            <a:r>
              <a:rPr lang="en-US" sz="2400" dirty="0" err="1"/>
              <a:t>CIoT</a:t>
            </a:r>
            <a:r>
              <a:rPr lang="fa-IR" sz="2400" dirty="0"/>
              <a:t> هم با تحلیل داده‌ها و </a:t>
            </a:r>
            <a:r>
              <a:rPr lang="fa-IR" sz="2400" dirty="0">
                <a:solidFill>
                  <a:srgbClr val="00B050"/>
                </a:solidFill>
              </a:rPr>
              <a:t>شناخت الگوهای نهان </a:t>
            </a:r>
            <a:r>
              <a:rPr lang="fa-IR" sz="2400" dirty="0"/>
              <a:t>آن‌ها سعی در تقلید </a:t>
            </a:r>
            <a:r>
              <a:rPr lang="fa-IR" sz="2400" dirty="0">
                <a:solidFill>
                  <a:srgbClr val="00B050"/>
                </a:solidFill>
              </a:rPr>
              <a:t>رفتار مغز </a:t>
            </a:r>
            <a:r>
              <a:rPr lang="fa-IR" sz="2400" dirty="0"/>
              <a:t>در </a:t>
            </a:r>
            <a:r>
              <a:rPr lang="fa-IR" sz="2400" dirty="0">
                <a:solidFill>
                  <a:srgbClr val="00B050"/>
                </a:solidFill>
              </a:rPr>
              <a:t>حجم بالای داده‌ها </a:t>
            </a:r>
            <a:r>
              <a:rPr lang="fa-IR" sz="2400" dirty="0"/>
              <a:t>دارد.</a:t>
            </a:r>
            <a:endParaRPr lang="en-US" sz="2400" dirty="0"/>
          </a:p>
          <a:p>
            <a:pPr algn="just" rtl="1"/>
            <a:r>
              <a:rPr lang="fa-IR" sz="2400" dirty="0" err="1"/>
              <a:t>سنسورها</a:t>
            </a:r>
            <a:r>
              <a:rPr lang="fa-IR" sz="2400" dirty="0"/>
              <a:t> مانند </a:t>
            </a:r>
            <a:r>
              <a:rPr lang="fa-IR" sz="2400" dirty="0">
                <a:solidFill>
                  <a:srgbClr val="00B050"/>
                </a:solidFill>
              </a:rPr>
              <a:t>احساس آدمی </a:t>
            </a:r>
            <a:r>
              <a:rPr lang="fa-IR" sz="2400" dirty="0"/>
              <a:t>عمل می‌کنند. با استفاده از آن‌ها در کنار </a:t>
            </a:r>
            <a:r>
              <a:rPr lang="fa-IR" sz="2400" dirty="0">
                <a:solidFill>
                  <a:srgbClr val="00B050"/>
                </a:solidFill>
              </a:rPr>
              <a:t>رایانش ابری شرایط سنجیده </a:t>
            </a:r>
            <a:r>
              <a:rPr lang="fa-IR" sz="2400" dirty="0"/>
              <a:t>و تصمیم گرفته می‌شود.</a:t>
            </a:r>
          </a:p>
          <a:p>
            <a:pPr algn="just" rtl="1"/>
            <a:r>
              <a:rPr lang="fa-IR" sz="2400" dirty="0"/>
              <a:t>ارائه یک </a:t>
            </a:r>
            <a:r>
              <a:rPr lang="fa-IR" sz="2400" dirty="0" err="1"/>
              <a:t>فریم‌ورک</a:t>
            </a:r>
            <a:r>
              <a:rPr lang="fa-IR" sz="2400" dirty="0"/>
              <a:t> </a:t>
            </a:r>
            <a:r>
              <a:rPr lang="en-US" sz="2400" dirty="0" err="1"/>
              <a:t>CIoT</a:t>
            </a:r>
            <a:r>
              <a:rPr lang="fa-IR" sz="2400" dirty="0"/>
              <a:t> با استفاده از داده‌های</a:t>
            </a:r>
          </a:p>
          <a:p>
            <a:pPr marL="0" indent="0" algn="just" rtl="1">
              <a:buNone/>
            </a:pPr>
            <a:r>
              <a:rPr lang="fa-IR" sz="2400" dirty="0"/>
              <a:t>     </a:t>
            </a:r>
            <a:r>
              <a:rPr lang="en-US" sz="2400" dirty="0"/>
              <a:t>semantic</a:t>
            </a:r>
            <a:r>
              <a:rPr lang="fa-IR" sz="2400" dirty="0"/>
              <a:t> </a:t>
            </a:r>
            <a:r>
              <a:rPr lang="en-US" sz="2400" dirty="0"/>
              <a:t>[18]</a:t>
            </a:r>
            <a:endParaRPr lang="fa-I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F63CD-03F2-482F-B6EA-F13D56587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863181"/>
            <a:ext cx="3442771" cy="1905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B82598A-F27A-4330-9419-25245EC8078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Cognitive IoT (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CIoT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149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19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سنسور </a:t>
            </a:r>
            <a:r>
              <a:rPr lang="en-US" sz="2400" dirty="0"/>
              <a:t>ECG</a:t>
            </a:r>
            <a:r>
              <a:rPr lang="fa-IR" sz="2400" dirty="0"/>
              <a:t> برای دریافت </a:t>
            </a:r>
            <a:r>
              <a:rPr lang="fa-IR" sz="2400" dirty="0" err="1">
                <a:solidFill>
                  <a:srgbClr val="00B050"/>
                </a:solidFill>
              </a:rPr>
              <a:t>فعالیت‌های</a:t>
            </a:r>
            <a:r>
              <a:rPr lang="fa-IR" sz="2400" dirty="0">
                <a:solidFill>
                  <a:srgbClr val="00B050"/>
                </a:solidFill>
              </a:rPr>
              <a:t> الکتریکی قلب </a:t>
            </a:r>
            <a:r>
              <a:rPr lang="fa-IR" sz="2400" dirty="0"/>
              <a:t>می‌باشد.</a:t>
            </a:r>
          </a:p>
          <a:p>
            <a:pPr algn="just" rtl="1"/>
            <a:r>
              <a:rPr lang="fa-IR" sz="2400" dirty="0"/>
              <a:t>به کمک این سیگنال می‌توان </a:t>
            </a:r>
            <a:r>
              <a:rPr lang="fa-IR" sz="2400" dirty="0">
                <a:solidFill>
                  <a:srgbClr val="00B050"/>
                </a:solidFill>
              </a:rPr>
              <a:t>ریتم ضربان</a:t>
            </a:r>
            <a:r>
              <a:rPr lang="fa-IR" sz="2400" dirty="0"/>
              <a:t> قلب را به دست آورده و </a:t>
            </a:r>
            <a:r>
              <a:rPr lang="fa-IR" sz="2400" dirty="0">
                <a:solidFill>
                  <a:srgbClr val="00B050"/>
                </a:solidFill>
              </a:rPr>
              <a:t>ناهنجاری</a:t>
            </a:r>
            <a:r>
              <a:rPr lang="fa-IR" sz="2400" dirty="0"/>
              <a:t> تپش قلب فرد را تشخیص داد. </a:t>
            </a:r>
            <a:r>
              <a:rPr lang="en-US" sz="2400" dirty="0"/>
              <a:t>[21-26]</a:t>
            </a:r>
            <a:endParaRPr lang="fa-I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54E99-4D37-4A84-BE31-58777D3B2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7" y="3503612"/>
            <a:ext cx="2871788" cy="183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28757-B04A-4E71-A2D8-F589C13F36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7160" r="27500" b="10760"/>
          <a:stretch/>
        </p:blipFill>
        <p:spPr>
          <a:xfrm>
            <a:off x="5562600" y="3429000"/>
            <a:ext cx="2028294" cy="236220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DDEC46-D60D-422B-87D4-8CA46C71ACE1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ECG Monitoring</a:t>
            </a:r>
          </a:p>
        </p:txBody>
      </p:sp>
    </p:spTree>
    <p:extLst>
      <p:ext uri="{BB962C8B-B14F-4D97-AF65-F5344CB8AC3E}">
        <p14:creationId xmlns:p14="http://schemas.microsoft.com/office/powerpoint/2010/main" val="288058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592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55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فهرست مطالب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275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20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توان بخشی: مجموعه‌ای از </a:t>
            </a:r>
            <a:r>
              <a:rPr lang="fa-IR" sz="2400" dirty="0">
                <a:solidFill>
                  <a:srgbClr val="00B050"/>
                </a:solidFill>
              </a:rPr>
              <a:t>مراحل</a:t>
            </a:r>
            <a:r>
              <a:rPr lang="fa-IR" sz="2400" dirty="0"/>
              <a:t> که به فرد یا بیمار کمک می‌کند تا </a:t>
            </a:r>
            <a:r>
              <a:rPr lang="fa-IR" sz="2400" dirty="0">
                <a:solidFill>
                  <a:srgbClr val="00B050"/>
                </a:solidFill>
              </a:rPr>
              <a:t>توانایی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00B050"/>
                </a:solidFill>
              </a:rPr>
              <a:t>فیزیکی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00B050"/>
                </a:solidFill>
              </a:rPr>
              <a:t>ذهنی</a:t>
            </a:r>
            <a:r>
              <a:rPr lang="fa-IR" sz="2400" dirty="0"/>
              <a:t> و </a:t>
            </a:r>
            <a:r>
              <a:rPr lang="fa-IR" sz="2400" dirty="0">
                <a:solidFill>
                  <a:srgbClr val="00B050"/>
                </a:solidFill>
              </a:rPr>
              <a:t>اجتماعی</a:t>
            </a:r>
            <a:r>
              <a:rPr lang="fa-IR" sz="2400" dirty="0"/>
              <a:t> خود را </a:t>
            </a:r>
            <a:r>
              <a:rPr lang="fa-IR" sz="2400" dirty="0">
                <a:solidFill>
                  <a:srgbClr val="00B050"/>
                </a:solidFill>
              </a:rPr>
              <a:t>حفظ</a:t>
            </a:r>
            <a:r>
              <a:rPr lang="fa-IR" sz="2400" dirty="0"/>
              <a:t> کرده و </a:t>
            </a:r>
            <a:r>
              <a:rPr lang="fa-IR" sz="2400" dirty="0">
                <a:solidFill>
                  <a:srgbClr val="00B050"/>
                </a:solidFill>
              </a:rPr>
              <a:t>ارتقا</a:t>
            </a:r>
            <a:r>
              <a:rPr lang="fa-IR" sz="2400" dirty="0"/>
              <a:t> دهد.</a:t>
            </a:r>
          </a:p>
          <a:p>
            <a:pPr algn="just" rtl="1"/>
            <a:endParaRPr lang="fa-IR" sz="1200" dirty="0"/>
          </a:p>
          <a:p>
            <a:pPr algn="just" rtl="1"/>
            <a:r>
              <a:rPr lang="fa-IR" sz="2400" dirty="0"/>
              <a:t>ارائه یک سیستم فیزیوتراپی مبتنی بر پیاده روی </a:t>
            </a:r>
            <a:r>
              <a:rPr lang="en-US" sz="2400" dirty="0"/>
              <a:t>[28]</a:t>
            </a:r>
            <a:endParaRPr lang="fa-IR" sz="2400" dirty="0"/>
          </a:p>
          <a:p>
            <a:pPr lvl="1" algn="just" rtl="1"/>
            <a:r>
              <a:rPr lang="fa-IR" sz="2000" dirty="0"/>
              <a:t>با استفاده از سنسورهای </a:t>
            </a:r>
            <a:r>
              <a:rPr lang="en-US" sz="2000" dirty="0"/>
              <a:t>orientation</a:t>
            </a:r>
            <a:r>
              <a:rPr lang="fa-IR" sz="2000" dirty="0"/>
              <a:t>، </a:t>
            </a:r>
            <a:r>
              <a:rPr lang="en-US" sz="2000" dirty="0"/>
              <a:t>Ultrasound</a:t>
            </a:r>
            <a:r>
              <a:rPr lang="fa-IR" sz="2000" dirty="0"/>
              <a:t>، </a:t>
            </a:r>
            <a:r>
              <a:rPr lang="en-US" sz="2000" dirty="0"/>
              <a:t>Force</a:t>
            </a:r>
          </a:p>
          <a:p>
            <a:pPr lvl="1" algn="just" rtl="1"/>
            <a:r>
              <a:rPr lang="fa-IR" sz="2000" dirty="0"/>
              <a:t>تحلیل معیارهای حرکتی، ارسال به ابر و نمایش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Rehabilitation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99EC8-D342-4E93-8426-F71221BB5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130804" cy="25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8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21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ارائه سیستم توان بخشی </a:t>
            </a:r>
            <a:r>
              <a:rPr lang="fa-IR" sz="2400" dirty="0">
                <a:solidFill>
                  <a:srgbClr val="00B050"/>
                </a:solidFill>
              </a:rPr>
              <a:t>سکته مغزی </a:t>
            </a:r>
            <a:r>
              <a:rPr lang="en-US" sz="2400" dirty="0"/>
              <a:t>[29]</a:t>
            </a:r>
            <a:endParaRPr lang="fa-IR" sz="2400" dirty="0"/>
          </a:p>
          <a:p>
            <a:pPr lvl="1" algn="just" rtl="1"/>
            <a:r>
              <a:rPr lang="fa-IR" sz="2000" dirty="0"/>
              <a:t>با استفاده از سنسورهای </a:t>
            </a:r>
            <a:r>
              <a:rPr lang="en-US" sz="2000" dirty="0"/>
              <a:t>IoT</a:t>
            </a:r>
            <a:r>
              <a:rPr lang="fa-IR" sz="2000" dirty="0"/>
              <a:t> کم مصرف</a:t>
            </a:r>
          </a:p>
          <a:p>
            <a:pPr lvl="1" algn="just" rtl="1"/>
            <a:r>
              <a:rPr lang="fa-IR" sz="2000" dirty="0"/>
              <a:t>تحلیل سیگنال‌های </a:t>
            </a:r>
            <a:r>
              <a:rPr lang="en-US" sz="2000" dirty="0"/>
              <a:t>Biopotential</a:t>
            </a:r>
            <a:endParaRPr lang="fa-IR" sz="2000" dirty="0"/>
          </a:p>
          <a:p>
            <a:pPr lvl="1" algn="just" rtl="1"/>
            <a:r>
              <a:rPr lang="fa-IR" sz="2000" dirty="0"/>
              <a:t>ارائه بازخورد با استفاده از </a:t>
            </a:r>
            <a:r>
              <a:rPr lang="fa-IR" sz="2000" dirty="0" err="1"/>
              <a:t>ربات</a:t>
            </a:r>
            <a:r>
              <a:rPr lang="fa-IR" sz="2000" dirty="0"/>
              <a:t> دست مصنوعی</a:t>
            </a:r>
            <a:endParaRPr lang="fa-IR" sz="1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Rehabilitation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B1AE4-9C5A-40C6-ACA6-4211EDB83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"/>
          <a:stretch/>
        </p:blipFill>
        <p:spPr>
          <a:xfrm>
            <a:off x="457200" y="1564721"/>
            <a:ext cx="2895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22</a:t>
            </a:fld>
            <a:r>
              <a:rPr lang="fa-IR" dirty="0"/>
              <a:t>/30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8B7FE8-982D-4657-8970-A9E555CB1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4" y="2823170"/>
            <a:ext cx="3719761" cy="1802210"/>
          </a:xfr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en-US" sz="3600" b="1" dirty="0">
                <a:solidFill>
                  <a:schemeClr val="bg1"/>
                </a:solidFill>
                <a:latin typeface="+mj-lt"/>
              </a:rPr>
              <a:t>Rehabilitation System</a:t>
            </a:r>
          </a:p>
        </p:txBody>
      </p:sp>
      <p:pic>
        <p:nvPicPr>
          <p:cNvPr id="6" name="Picture 4" descr="Image result for exoskeleton">
            <a:extLst>
              <a:ext uri="{FF2B5EF4-FFF2-40B4-BE49-F238E27FC236}">
                <a16:creationId xmlns:a16="http://schemas.microsoft.com/office/drawing/2014/main" id="{45E72546-1E95-4ADB-A360-E4F5B4E0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25" y="2426494"/>
            <a:ext cx="3896579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23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هفت چالش فعلی سیستم‌های سلامت مبتنی بر </a:t>
            </a:r>
            <a:r>
              <a:rPr lang="en-US" sz="2400" dirty="0"/>
              <a:t>IoT</a:t>
            </a:r>
            <a:r>
              <a:rPr lang="fa-IR" sz="2400" dirty="0"/>
              <a:t> و </a:t>
            </a:r>
            <a:r>
              <a:rPr lang="en-US" sz="2400" dirty="0"/>
              <a:t>Cloud</a:t>
            </a:r>
            <a:r>
              <a:rPr lang="fa-IR" sz="2400" dirty="0"/>
              <a:t>:</a:t>
            </a:r>
          </a:p>
          <a:p>
            <a:pPr algn="just" rtl="1">
              <a:buFont typeface="+mj-lt"/>
              <a:buAutoNum type="arabicPeriod"/>
            </a:pPr>
            <a:endParaRPr lang="fa-IR" sz="1600" dirty="0"/>
          </a:p>
          <a:p>
            <a:pPr marL="0" indent="0" algn="just" rtl="1">
              <a:buNone/>
            </a:pPr>
            <a:r>
              <a:rPr lang="fa-IR" sz="2400" dirty="0"/>
              <a:t>1.  فرآیند توسعه سیستم</a:t>
            </a:r>
          </a:p>
          <a:p>
            <a:pPr lvl="1" algn="just" rtl="1"/>
            <a:r>
              <a:rPr lang="en-US" sz="2000" dirty="0"/>
              <a:t>CISCO</a:t>
            </a:r>
            <a:r>
              <a:rPr lang="fa-IR" sz="2000" dirty="0"/>
              <a:t> در پژوهشی نشان داده که تنها 26% </a:t>
            </a:r>
            <a:r>
              <a:rPr lang="fa-IR" sz="2000" dirty="0" err="1"/>
              <a:t>پروژه‌های</a:t>
            </a:r>
            <a:r>
              <a:rPr lang="fa-IR" sz="2000" dirty="0"/>
              <a:t> این حوزه کامل می‌شوند. </a:t>
            </a:r>
            <a:r>
              <a:rPr lang="en-US" sz="2000" dirty="0"/>
              <a:t>[30]</a:t>
            </a:r>
          </a:p>
          <a:p>
            <a:pPr marL="0" indent="0" algn="just" rtl="1">
              <a:buNone/>
            </a:pPr>
            <a:r>
              <a:rPr lang="fa-IR" sz="2400" dirty="0"/>
              <a:t>2.  مدیریت منابع</a:t>
            </a:r>
          </a:p>
          <a:p>
            <a:pPr marL="857250" lvl="1" indent="-457200" algn="just" rtl="1"/>
            <a:r>
              <a:rPr lang="fa-IR" sz="2000" dirty="0"/>
              <a:t>وقتی که سه مفهوم </a:t>
            </a:r>
            <a:r>
              <a:rPr lang="en-US" sz="2000" dirty="0">
                <a:solidFill>
                  <a:srgbClr val="00B050"/>
                </a:solidFill>
              </a:rPr>
              <a:t>IoT</a:t>
            </a:r>
            <a:r>
              <a:rPr lang="fa-IR" sz="2000" dirty="0"/>
              <a:t>، </a:t>
            </a:r>
            <a:r>
              <a:rPr lang="en-US" sz="2000" dirty="0">
                <a:solidFill>
                  <a:srgbClr val="00B050"/>
                </a:solidFill>
              </a:rPr>
              <a:t>Cloud</a:t>
            </a:r>
            <a:r>
              <a:rPr lang="fa-IR" sz="2000" dirty="0"/>
              <a:t> و </a:t>
            </a:r>
            <a:r>
              <a:rPr lang="en-US" sz="2000" dirty="0">
                <a:solidFill>
                  <a:srgbClr val="00B050"/>
                </a:solidFill>
              </a:rPr>
              <a:t>healthcare</a:t>
            </a:r>
            <a:r>
              <a:rPr lang="fa-IR" sz="2000" dirty="0"/>
              <a:t> کنار هم قرار میگیرند مدیریت منابع به علت </a:t>
            </a:r>
            <a:r>
              <a:rPr lang="fa-IR" sz="2000" dirty="0" err="1"/>
              <a:t>پردازش‌های</a:t>
            </a:r>
            <a:r>
              <a:rPr lang="fa-IR" sz="2000" dirty="0"/>
              <a:t> بالا یک چالش مهم هست.</a:t>
            </a:r>
          </a:p>
          <a:p>
            <a:pPr marL="857250" lvl="1" indent="-457200" algn="just" rtl="1"/>
            <a:r>
              <a:rPr lang="fa-IR" sz="2000" dirty="0"/>
              <a:t>در مورد </a:t>
            </a:r>
            <a:r>
              <a:rPr lang="en-US" sz="2000" dirty="0"/>
              <a:t>Fog</a:t>
            </a:r>
            <a:r>
              <a:rPr lang="fa-IR" sz="2000" dirty="0"/>
              <a:t> اوضاع بدتر از </a:t>
            </a:r>
            <a:r>
              <a:rPr lang="en-US" sz="2000" dirty="0"/>
              <a:t>Cloud</a:t>
            </a:r>
            <a:r>
              <a:rPr lang="fa-IR" sz="2000" dirty="0"/>
              <a:t> هست.</a:t>
            </a:r>
          </a:p>
          <a:p>
            <a:pPr marL="857250" lvl="1" indent="-457200" algn="just" rtl="1"/>
            <a:r>
              <a:rPr lang="fa-IR" sz="2000" dirty="0"/>
              <a:t>پارامتر </a:t>
            </a:r>
            <a:r>
              <a:rPr lang="en-US" sz="2000" dirty="0"/>
              <a:t>QoS</a:t>
            </a:r>
            <a:r>
              <a:rPr lang="fa-IR" sz="2000" dirty="0"/>
              <a:t> باید رعایت شود.</a:t>
            </a:r>
          </a:p>
          <a:p>
            <a:pPr marL="0" indent="0" algn="just" rtl="1">
              <a:buNone/>
            </a:pPr>
            <a:r>
              <a:rPr lang="fa-IR" sz="2400" dirty="0"/>
              <a:t>3.  استاندارد سازی و رعایت مقررات</a:t>
            </a:r>
          </a:p>
          <a:p>
            <a:pPr marL="857250" lvl="1" indent="-457200" algn="just" rtl="1"/>
            <a:r>
              <a:rPr lang="fa-IR" sz="2000" dirty="0"/>
              <a:t>در حوزه </a:t>
            </a:r>
            <a:r>
              <a:rPr lang="fa-IR" sz="2000" dirty="0">
                <a:solidFill>
                  <a:srgbClr val="00B050"/>
                </a:solidFill>
              </a:rPr>
              <a:t>پزشکی</a:t>
            </a:r>
            <a:r>
              <a:rPr lang="fa-IR" sz="2000" dirty="0"/>
              <a:t> قوانین </a:t>
            </a:r>
            <a:r>
              <a:rPr lang="fa-IR" sz="2000" dirty="0" err="1">
                <a:solidFill>
                  <a:srgbClr val="00B050"/>
                </a:solidFill>
              </a:rPr>
              <a:t>سختگیرانه‌ای</a:t>
            </a:r>
            <a:r>
              <a:rPr lang="fa-IR" sz="2000" dirty="0"/>
              <a:t> وجود دارد.</a:t>
            </a:r>
          </a:p>
          <a:p>
            <a:pPr marL="857250" lvl="1" indent="-457200" algn="just" rtl="1"/>
            <a:r>
              <a:rPr lang="fa-IR" sz="2000" dirty="0"/>
              <a:t>هر </a:t>
            </a:r>
            <a:r>
              <a:rPr lang="fa-IR" sz="2000" dirty="0">
                <a:solidFill>
                  <a:srgbClr val="00B050"/>
                </a:solidFill>
              </a:rPr>
              <a:t>جامعه</a:t>
            </a:r>
            <a:r>
              <a:rPr lang="fa-IR" sz="2000" dirty="0"/>
              <a:t> قوانین مختص به خود را دارد.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fa-IR" sz="3600" b="1" dirty="0" err="1">
                <a:solidFill>
                  <a:schemeClr val="bg1"/>
                </a:solidFill>
                <a:latin typeface="+mj-lt"/>
              </a:rPr>
              <a:t>چالش‌ها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38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24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هفت چالش فعلی سیستم‌های سلامت مبتنی بر </a:t>
            </a:r>
            <a:r>
              <a:rPr lang="en-US" sz="2400" dirty="0"/>
              <a:t>IoT</a:t>
            </a:r>
            <a:r>
              <a:rPr lang="fa-IR" sz="2400" dirty="0"/>
              <a:t> و </a:t>
            </a:r>
            <a:r>
              <a:rPr lang="en-US" sz="2400" dirty="0"/>
              <a:t>Cloud</a:t>
            </a:r>
            <a:r>
              <a:rPr lang="fa-IR" sz="2400" dirty="0"/>
              <a:t>:</a:t>
            </a:r>
          </a:p>
          <a:p>
            <a:pPr algn="just" rtl="1">
              <a:buFont typeface="+mj-lt"/>
              <a:buAutoNum type="arabicPeriod"/>
            </a:pPr>
            <a:endParaRPr lang="fa-IR" sz="1600" dirty="0"/>
          </a:p>
          <a:p>
            <a:pPr marL="0" indent="0" algn="just" rtl="1">
              <a:buNone/>
            </a:pPr>
            <a:r>
              <a:rPr lang="fa-IR" sz="2800" dirty="0"/>
              <a:t>4</a:t>
            </a:r>
            <a:r>
              <a:rPr lang="fa-IR" sz="2400" dirty="0"/>
              <a:t>.  تحلیل داده‌ها</a:t>
            </a:r>
          </a:p>
          <a:p>
            <a:pPr lvl="1" algn="just" rtl="1"/>
            <a:r>
              <a:rPr lang="fa-IR" sz="2000" dirty="0"/>
              <a:t>با رشد روز افزون </a:t>
            </a:r>
            <a:r>
              <a:rPr lang="fa-IR" sz="2000" dirty="0" err="1"/>
              <a:t>سنسورها</a:t>
            </a:r>
            <a:r>
              <a:rPr lang="fa-IR" sz="2000" dirty="0"/>
              <a:t> و </a:t>
            </a:r>
            <a:r>
              <a:rPr lang="fa-IR" sz="2000" dirty="0" err="1"/>
              <a:t>دستگاه‌های</a:t>
            </a:r>
            <a:r>
              <a:rPr lang="fa-IR" sz="2000" dirty="0"/>
              <a:t> هوشمند، حجم داده‌های تولید شده بالا رفته و تحلیل آنها مشکل است.</a:t>
            </a:r>
          </a:p>
          <a:p>
            <a:pPr marL="0" indent="0" algn="just" rtl="1">
              <a:buNone/>
            </a:pPr>
            <a:r>
              <a:rPr lang="fa-IR" sz="2400" dirty="0"/>
              <a:t>5.  حریم خصوصی و امنیت</a:t>
            </a:r>
          </a:p>
          <a:p>
            <a:pPr lvl="1" algn="just" rtl="1"/>
            <a:r>
              <a:rPr lang="fa-IR" sz="2000" dirty="0"/>
              <a:t>امنیت در این حوزه بسیار مهم است چراکه با جان </a:t>
            </a:r>
            <a:r>
              <a:rPr lang="fa-IR" sz="2000" dirty="0" err="1"/>
              <a:t>انسان‌ها</a:t>
            </a:r>
            <a:r>
              <a:rPr lang="fa-IR" sz="2000" dirty="0"/>
              <a:t> در ارتباط است.</a:t>
            </a:r>
          </a:p>
          <a:p>
            <a:pPr lvl="1" algn="just" rtl="1"/>
            <a:r>
              <a:rPr lang="fa-IR" sz="2000" dirty="0"/>
              <a:t>حریم خصوصی افراد باید رعایت شود.</a:t>
            </a:r>
          </a:p>
          <a:p>
            <a:pPr marL="0" indent="0" algn="just" rtl="1">
              <a:buNone/>
            </a:pPr>
            <a:r>
              <a:rPr lang="fa-IR" sz="2400" dirty="0"/>
              <a:t>6.  قدیمی بودن </a:t>
            </a:r>
            <a:r>
              <a:rPr lang="fa-IR" sz="2400" dirty="0" err="1"/>
              <a:t>زیرساخت‌ها</a:t>
            </a:r>
            <a:endParaRPr lang="fa-IR" sz="2400" dirty="0"/>
          </a:p>
          <a:p>
            <a:pPr lvl="1" algn="just" rtl="1"/>
            <a:r>
              <a:rPr lang="fa-IR" sz="2000" dirty="0"/>
              <a:t>وقتی </a:t>
            </a:r>
            <a:r>
              <a:rPr lang="fa-IR" sz="2000" dirty="0" err="1"/>
              <a:t>بیمارستان‌ها</a:t>
            </a:r>
            <a:r>
              <a:rPr lang="fa-IR" sz="2000" dirty="0"/>
              <a:t> </a:t>
            </a:r>
            <a:r>
              <a:rPr lang="fa-IR" sz="2000" dirty="0" err="1"/>
              <a:t>می‌خواهند</a:t>
            </a:r>
            <a:r>
              <a:rPr lang="fa-IR" sz="2000" dirty="0"/>
              <a:t> زیرساخت خود را به روز رسانی کنند، با مشکل تامین </a:t>
            </a:r>
            <a:r>
              <a:rPr lang="fa-IR" sz="2000" dirty="0">
                <a:solidFill>
                  <a:srgbClr val="00B050"/>
                </a:solidFill>
              </a:rPr>
              <a:t>سرمایه</a:t>
            </a:r>
            <a:r>
              <a:rPr lang="fa-IR" sz="2000" dirty="0"/>
              <a:t> و </a:t>
            </a:r>
            <a:r>
              <a:rPr lang="fa-IR" sz="2000" dirty="0">
                <a:solidFill>
                  <a:srgbClr val="00B050"/>
                </a:solidFill>
              </a:rPr>
              <a:t>آموزش پرسنل </a:t>
            </a:r>
            <a:r>
              <a:rPr lang="fa-IR" sz="2000" dirty="0"/>
              <a:t>مواجه هستند.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fa-IR" sz="3600" b="1" dirty="0" err="1">
                <a:solidFill>
                  <a:schemeClr val="bg1"/>
                </a:solidFill>
                <a:latin typeface="+mj-lt"/>
              </a:rPr>
              <a:t>چالش‌ها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372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25</a:t>
            </a:fld>
            <a:r>
              <a:rPr lang="fa-IR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sz="2400" dirty="0"/>
              <a:t>هفت چالش فعلی سیستم‌های سلامت مبتنی بر </a:t>
            </a:r>
            <a:r>
              <a:rPr lang="en-US" sz="2400" dirty="0"/>
              <a:t>IoT</a:t>
            </a:r>
            <a:r>
              <a:rPr lang="fa-IR" sz="2400" dirty="0"/>
              <a:t> و </a:t>
            </a:r>
            <a:r>
              <a:rPr lang="en-US" sz="2400" dirty="0"/>
              <a:t>Cloud</a:t>
            </a:r>
            <a:r>
              <a:rPr lang="fa-IR" sz="2400" dirty="0"/>
              <a:t>:</a:t>
            </a:r>
          </a:p>
          <a:p>
            <a:pPr algn="just" rtl="1">
              <a:buFont typeface="+mj-lt"/>
              <a:buAutoNum type="arabicPeriod"/>
            </a:pPr>
            <a:endParaRPr lang="fa-IR" sz="1600" dirty="0"/>
          </a:p>
          <a:p>
            <a:pPr marL="0" indent="0" algn="just" rtl="1">
              <a:buNone/>
            </a:pPr>
            <a:r>
              <a:rPr lang="fa-IR" sz="2800" dirty="0"/>
              <a:t>7</a:t>
            </a:r>
            <a:r>
              <a:rPr lang="fa-IR" sz="2400" dirty="0"/>
              <a:t>.  فرآیند انتقال</a:t>
            </a:r>
          </a:p>
          <a:p>
            <a:pPr lvl="1" algn="just" rtl="1"/>
            <a:r>
              <a:rPr lang="fa-IR" sz="2000" dirty="0"/>
              <a:t>وقتی در یک سیستم، دستگاه جدیدی با دستگاه قدیمی </a:t>
            </a:r>
            <a:r>
              <a:rPr lang="fa-IR" sz="2000" dirty="0">
                <a:solidFill>
                  <a:srgbClr val="00B050"/>
                </a:solidFill>
              </a:rPr>
              <a:t>تعویض</a:t>
            </a:r>
            <a:r>
              <a:rPr lang="fa-IR" sz="2000" dirty="0"/>
              <a:t> می‌شود ممکن است مشکل </a:t>
            </a:r>
            <a:r>
              <a:rPr lang="fa-IR" sz="2000" dirty="0">
                <a:solidFill>
                  <a:srgbClr val="00B050"/>
                </a:solidFill>
              </a:rPr>
              <a:t>عدم تطابق پروتکل </a:t>
            </a:r>
            <a:r>
              <a:rPr lang="fa-IR" sz="2000" dirty="0"/>
              <a:t>ارتباطی وجود داشته باشد.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r>
              <a:rPr lang="fa-IR" sz="3600" b="1" dirty="0" err="1">
                <a:solidFill>
                  <a:schemeClr val="bg1"/>
                </a:solidFill>
                <a:latin typeface="+mj-lt"/>
              </a:rPr>
              <a:t>چالش‌ها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67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1600" dirty="0"/>
              <a:t>[1]	CISCO, "Internet of Things at a Glance," Available: https://www.cisco.com/c/dam/en/us/products/collateral/se/internet-of-things/at-a-glance-c45-731471.pdf, Accessed on: 23 February 2019.</a:t>
            </a:r>
          </a:p>
          <a:p>
            <a:r>
              <a:rPr lang="en-US" sz="1600" dirty="0"/>
              <a:t>[2]	W. contributors. (14 October 2019 17:04 UTC). </a:t>
            </a:r>
            <a:r>
              <a:rPr lang="en-US" sz="1600" i="1" dirty="0"/>
              <a:t>Health care</a:t>
            </a:r>
            <a:r>
              <a:rPr lang="fr-FR" sz="1600" dirty="0"/>
              <a:t>. </a:t>
            </a:r>
            <a:r>
              <a:rPr lang="fr-FR" sz="1600" dirty="0" err="1"/>
              <a:t>Available</a:t>
            </a:r>
            <a:r>
              <a:rPr lang="fr-FR" sz="1600" dirty="0"/>
              <a:t>: https://en.wikipedia.org/w/index.php?title=Health_care&amp;oldid=919514905</a:t>
            </a:r>
          </a:p>
          <a:p>
            <a:r>
              <a:rPr lang="en-US" sz="1600" dirty="0"/>
              <a:t>[3]	M. L. Dang, J. M. </a:t>
            </a:r>
            <a:r>
              <a:rPr lang="en-US" sz="1600" dirty="0" err="1"/>
              <a:t>Piran</a:t>
            </a:r>
            <a:r>
              <a:rPr lang="en-US" sz="1600" dirty="0"/>
              <a:t>, D. Han, K. Min, and H. Moon, "A Survey on Internet of Things and Cloud Computing for Healthcare," </a:t>
            </a:r>
            <a:r>
              <a:rPr lang="en-US" sz="1600" i="1" dirty="0"/>
              <a:t>Electronics, </a:t>
            </a:r>
            <a:r>
              <a:rPr lang="en-US" sz="1600" dirty="0"/>
              <a:t>vol. 8, no. 7, 2019.</a:t>
            </a:r>
          </a:p>
          <a:p>
            <a:r>
              <a:rPr lang="en-US" sz="1600" dirty="0"/>
              <a:t>[4]	Statista, "Size of the Internet of Things market worldwide in 2014 and 2020, by industry," Available: https://www.statista.com/statistics/512673/worldwide-internet-of-things-market/, Accessed on: 24 February 2019.</a:t>
            </a:r>
          </a:p>
          <a:p>
            <a:r>
              <a:rPr lang="en-US" sz="1600" dirty="0"/>
              <a:t>[5]	H. Truong and S. </a:t>
            </a:r>
            <a:r>
              <a:rPr lang="en-US" sz="1600" dirty="0" err="1"/>
              <a:t>Dustdar</a:t>
            </a:r>
            <a:r>
              <a:rPr lang="en-US" sz="1600" dirty="0"/>
              <a:t>, "Principles for Engineering IoT Cloud Systems," </a:t>
            </a:r>
            <a:r>
              <a:rPr lang="en-US" sz="1600" i="1" dirty="0"/>
              <a:t>IEEE Cloud Computing, </a:t>
            </a:r>
            <a:r>
              <a:rPr lang="en-US" sz="1600" dirty="0"/>
              <a:t>vol. 2, no. 2, pp. 68-76, 2015.</a:t>
            </a:r>
          </a:p>
          <a:p>
            <a:r>
              <a:rPr lang="en-US" sz="1600" dirty="0"/>
              <a:t>[6]	E. I. Konstantinidis, P. E. Antoniou, G. </a:t>
            </a:r>
            <a:r>
              <a:rPr lang="en-US" sz="1600" dirty="0" err="1"/>
              <a:t>Bamparopoulos</a:t>
            </a:r>
            <a:r>
              <a:rPr lang="en-US" sz="1600" dirty="0"/>
              <a:t>, and P. D. </a:t>
            </a:r>
            <a:r>
              <a:rPr lang="en-US" sz="1600" dirty="0" err="1"/>
              <a:t>Bamidis</a:t>
            </a:r>
            <a:r>
              <a:rPr lang="en-US" sz="1600" dirty="0"/>
              <a:t>, "A lightweight framework for transparent cross platform communication of controller data in ambient assisted living environments," </a:t>
            </a:r>
            <a:r>
              <a:rPr lang="en-US" sz="1600" i="1" dirty="0"/>
              <a:t>Information Sciences, </a:t>
            </a:r>
            <a:r>
              <a:rPr lang="nl-NL" sz="1600" dirty="0"/>
              <a:t>vol. 300, pp. 124-139, 2015/04/10/ 2015.</a:t>
            </a:r>
          </a:p>
          <a:p>
            <a:r>
              <a:rPr lang="en-US" sz="1600" dirty="0"/>
              <a:t>[7]	R. </a:t>
            </a:r>
            <a:r>
              <a:rPr lang="en-US" sz="1600" dirty="0" err="1"/>
              <a:t>Zgheib</a:t>
            </a:r>
            <a:r>
              <a:rPr lang="en-US" sz="1600" dirty="0"/>
              <a:t>, A. D. Nicola, M. L. Villani, E. </a:t>
            </a:r>
            <a:r>
              <a:rPr lang="en-US" sz="1600" dirty="0" err="1"/>
              <a:t>Conchon</a:t>
            </a:r>
            <a:r>
              <a:rPr lang="en-US" sz="1600" dirty="0"/>
              <a:t>, and R. J. I. t. I. C. o. E. T. I. f. C. E. Bastide, "A Flexible Architecture for Cognitive Sensing of Activities in Ambient Assisted Living," pp. 284-289, 2017.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-20256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rtl="1"/>
            <a:r>
              <a:rPr lang="fa-IR" sz="3600" dirty="0">
                <a:solidFill>
                  <a:schemeClr val="bg1"/>
                </a:solidFill>
                <a:cs typeface="+mj-cs"/>
              </a:rPr>
              <a:t>منابع</a:t>
            </a:r>
            <a:endParaRPr lang="en-US" sz="3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55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26</a:t>
            </a:fld>
            <a:r>
              <a:rPr lang="fa-IR" dirty="0"/>
              <a:t>/34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8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1600" dirty="0"/>
              <a:t>[8]	F. </a:t>
            </a:r>
            <a:r>
              <a:rPr lang="en-US" sz="1600" dirty="0" err="1"/>
              <a:t>Corno</a:t>
            </a:r>
            <a:r>
              <a:rPr lang="en-US" sz="1600" dirty="0"/>
              <a:t>, L. D. </a:t>
            </a:r>
            <a:r>
              <a:rPr lang="en-US" sz="1600" dirty="0" err="1"/>
              <a:t>Russis</a:t>
            </a:r>
            <a:r>
              <a:rPr lang="en-US" sz="1600" dirty="0"/>
              <a:t>, and A. </a:t>
            </a:r>
            <a:r>
              <a:rPr lang="en-US" sz="1600" dirty="0" err="1"/>
              <a:t>Roffarello</a:t>
            </a:r>
            <a:r>
              <a:rPr lang="en-US" sz="1600" dirty="0"/>
              <a:t>, "A Healthcare Support System for Assisted Living Facilities: An IoT Solution," in </a:t>
            </a:r>
            <a:r>
              <a:rPr lang="en-US" sz="1600" i="1" dirty="0"/>
              <a:t>2016 IEEE 40th Annual Computer Software and Applications Conference (COMPSAC)</a:t>
            </a:r>
            <a:r>
              <a:rPr lang="en-US" sz="1600" dirty="0"/>
              <a:t>, 2016, pp. 344-352.</a:t>
            </a:r>
          </a:p>
          <a:p>
            <a:r>
              <a:rPr lang="en-US" sz="1600" dirty="0"/>
              <a:t>[9]	M. Tariq, H. Majeed, M. Beg, F. Khan, and A. </a:t>
            </a:r>
            <a:r>
              <a:rPr lang="en-US" sz="1600" dirty="0" err="1"/>
              <a:t>Derhab</a:t>
            </a:r>
            <a:r>
              <a:rPr lang="en-US" sz="1600" dirty="0"/>
              <a:t>, "Accurate detection of sitting posture activities in a secure IoT based assisted living environment," </a:t>
            </a:r>
            <a:r>
              <a:rPr lang="en-US" sz="1600" i="1" dirty="0"/>
              <a:t>Future Generation Computer Systems, </a:t>
            </a:r>
            <a:r>
              <a:rPr lang="en-US" sz="1600" dirty="0"/>
              <a:t>02/01 2018.</a:t>
            </a:r>
          </a:p>
          <a:p>
            <a:r>
              <a:rPr lang="en-US" sz="1600" dirty="0"/>
              <a:t>[10]	A. </a:t>
            </a:r>
            <a:r>
              <a:rPr lang="en-US" sz="1600" dirty="0" err="1"/>
              <a:t>Rghioui</a:t>
            </a:r>
            <a:r>
              <a:rPr lang="en-US" sz="1600" dirty="0"/>
              <a:t>, S. </a:t>
            </a:r>
            <a:r>
              <a:rPr lang="en-US" sz="1600" dirty="0" err="1"/>
              <a:t>Sendra</a:t>
            </a:r>
            <a:r>
              <a:rPr lang="en-US" sz="1600" dirty="0"/>
              <a:t>, J. L. Mauri, A. J. N. P. </a:t>
            </a:r>
            <a:r>
              <a:rPr lang="en-US" sz="1600" dirty="0" err="1"/>
              <a:t>Oumnad</a:t>
            </a:r>
            <a:r>
              <a:rPr lang="en-US" sz="1600" dirty="0"/>
              <a:t>, and Algorithms, "Internet of Things for Measuring Human Activities in Ambient Assisted Living and e-Health," vol. 8, pp. 15-28, 2016.</a:t>
            </a:r>
          </a:p>
          <a:p>
            <a:r>
              <a:rPr lang="en-US" sz="1600" dirty="0"/>
              <a:t>[11]	L. </a:t>
            </a:r>
            <a:r>
              <a:rPr lang="en-US" sz="1600" dirty="0" err="1"/>
              <a:t>Mainetti</a:t>
            </a:r>
            <a:r>
              <a:rPr lang="en-US" sz="1600" dirty="0"/>
              <a:t>, L. Manco, L. </a:t>
            </a:r>
            <a:r>
              <a:rPr lang="en-US" sz="1600" dirty="0" err="1"/>
              <a:t>Patrono</a:t>
            </a:r>
            <a:r>
              <a:rPr lang="en-US" sz="1600" dirty="0"/>
              <a:t>, A. Secco, I. </a:t>
            </a:r>
            <a:r>
              <a:rPr lang="en-US" sz="1600" dirty="0" err="1"/>
              <a:t>Sergi</a:t>
            </a:r>
            <a:r>
              <a:rPr lang="en-US" sz="1600" dirty="0"/>
              <a:t>, and R. </a:t>
            </a:r>
            <a:r>
              <a:rPr lang="en-US" sz="1600" dirty="0" err="1"/>
              <a:t>Vergallo</a:t>
            </a:r>
            <a:r>
              <a:rPr lang="en-US" sz="1600" dirty="0"/>
              <a:t>, "An ambient assisted living system for elderly assistance applications," in </a:t>
            </a:r>
            <a:r>
              <a:rPr lang="en-US" sz="1600" i="1" dirty="0"/>
              <a:t>2016 IEEE 27th Annual International Symposium on Personal, Indoor, and Mobile Radio Communications (PIMRC)</a:t>
            </a:r>
            <a:r>
              <a:rPr lang="en-US" sz="1600" dirty="0"/>
              <a:t>, 2016, pp. 1-6.</a:t>
            </a:r>
          </a:p>
          <a:p>
            <a:r>
              <a:rPr lang="en-US" sz="1600" dirty="0"/>
              <a:t>[12]	A. </a:t>
            </a:r>
            <a:r>
              <a:rPr lang="en-US" sz="1600" dirty="0" err="1"/>
              <a:t>Rashed</a:t>
            </a:r>
            <a:r>
              <a:rPr lang="en-US" sz="1600" i="1" dirty="0"/>
              <a:t> et al.</a:t>
            </a:r>
            <a:r>
              <a:rPr lang="en-US" sz="1600" dirty="0"/>
              <a:t>, </a:t>
            </a:r>
            <a:r>
              <a:rPr lang="en-US" sz="1600" i="1" dirty="0"/>
              <a:t>Integrated IoT medical platform for remote healthcare and assisted living</a:t>
            </a:r>
            <a:r>
              <a:rPr lang="en-US" sz="1600" dirty="0"/>
              <a:t>. 2017, pp. 160-163.</a:t>
            </a:r>
          </a:p>
          <a:p>
            <a:r>
              <a:rPr lang="en-US" sz="1600" dirty="0"/>
              <a:t>[13]	E. Konstantinidis, G. </a:t>
            </a:r>
            <a:r>
              <a:rPr lang="en-US" sz="1600" dirty="0" err="1"/>
              <a:t>Bamparopoulos</a:t>
            </a:r>
            <a:r>
              <a:rPr lang="en-US" sz="1600" dirty="0"/>
              <a:t>, A. </a:t>
            </a:r>
            <a:r>
              <a:rPr lang="en-US" sz="1600" dirty="0" err="1"/>
              <a:t>Mpillis</a:t>
            </a:r>
            <a:r>
              <a:rPr lang="en-US" sz="1600" dirty="0"/>
              <a:t>, and P. </a:t>
            </a:r>
            <a:r>
              <a:rPr lang="en-US" sz="1600" dirty="0" err="1"/>
              <a:t>Bamidis</a:t>
            </a:r>
            <a:r>
              <a:rPr lang="en-US" sz="1600" dirty="0"/>
              <a:t>, "Internet of Things for an Age-Friendly Healthcare," </a:t>
            </a:r>
            <a:r>
              <a:rPr lang="en-US" sz="1600" i="1" dirty="0"/>
              <a:t>Studies in health technology and informatics, </a:t>
            </a:r>
            <a:r>
              <a:rPr lang="nl-NL" sz="1600" dirty="0"/>
              <a:t>vol. 210, pp. 587-91, 05/20 2015.</a:t>
            </a:r>
          </a:p>
          <a:p>
            <a:r>
              <a:rPr lang="en-US" sz="1600" dirty="0"/>
              <a:t>[14]	G. Marques and R. </a:t>
            </a:r>
            <a:r>
              <a:rPr lang="en-US" sz="1600" dirty="0" err="1"/>
              <a:t>Pitarma</a:t>
            </a:r>
            <a:r>
              <a:rPr lang="en-US" sz="1600" dirty="0"/>
              <a:t>, "An Indoor Monitoring System for Ambient Assisted Living Based on Internet of Things Architecture," in </a:t>
            </a:r>
            <a:r>
              <a:rPr lang="en-US" sz="1600" i="1" dirty="0"/>
              <a:t>International journal of environmental research and public health</a:t>
            </a:r>
            <a:r>
              <a:rPr lang="en-US" sz="1600" dirty="0"/>
              <a:t>, 2016.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-20256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rtl="1"/>
            <a:r>
              <a:rPr lang="fa-IR" sz="3600" dirty="0">
                <a:solidFill>
                  <a:schemeClr val="bg1"/>
                </a:solidFill>
                <a:cs typeface="+mj-cs"/>
              </a:rPr>
              <a:t>منابع</a:t>
            </a:r>
            <a:endParaRPr lang="en-US" sz="3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55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27</a:t>
            </a:fld>
            <a:r>
              <a:rPr lang="fa-IR" dirty="0"/>
              <a:t>/34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7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1600" dirty="0"/>
              <a:t>[15]	S. Jabbar, F. Ullah, S. Khalid, M. Khan, and K. Han, "Semantic Interoperability in Heterogeneous IoT Infrastructure for Healthcare %J Wireless Communications and Mobile Computing," vol. 2017, p. 10, 2017, Art. no. 9731806.</a:t>
            </a:r>
          </a:p>
          <a:p>
            <a:r>
              <a:rPr lang="en-US" sz="1600" dirty="0"/>
              <a:t>[16]	A. </a:t>
            </a:r>
            <a:r>
              <a:rPr lang="en-US" sz="1600" dirty="0" err="1"/>
              <a:t>Jara</a:t>
            </a:r>
            <a:r>
              <a:rPr lang="en-US" sz="1600" dirty="0"/>
              <a:t>, A. M. Alberti, G. Tripathi, and D. Singh, "Semantic edge computing and IoT architecture for military health services in battlefield," p. 6 p., 2017 2017.</a:t>
            </a:r>
          </a:p>
          <a:p>
            <a:r>
              <a:rPr lang="en-US" sz="1600" dirty="0"/>
              <a:t>[17]	A. </a:t>
            </a:r>
            <a:r>
              <a:rPr lang="en-US" sz="1600" dirty="0" err="1"/>
              <a:t>Kelati</a:t>
            </a:r>
            <a:r>
              <a:rPr lang="en-US" sz="1600" dirty="0"/>
              <a:t>, I. B. </a:t>
            </a:r>
            <a:r>
              <a:rPr lang="en-US" sz="1600" dirty="0" err="1"/>
              <a:t>Dhaou</a:t>
            </a:r>
            <a:r>
              <a:rPr lang="en-US" sz="1600" dirty="0"/>
              <a:t>, and H. </a:t>
            </a:r>
            <a:r>
              <a:rPr lang="en-US" sz="1600" dirty="0" err="1"/>
              <a:t>Tenhunen</a:t>
            </a:r>
            <a:r>
              <a:rPr lang="en-US" sz="1600" dirty="0"/>
              <a:t>, "</a:t>
            </a:r>
            <a:r>
              <a:rPr lang="en-US" sz="1600" dirty="0" err="1"/>
              <a:t>Biosignal</a:t>
            </a:r>
            <a:r>
              <a:rPr lang="en-US" sz="1600" dirty="0"/>
              <a:t> Monitoring Platform Using Wearable IoT," presented at the Proceedings of the 22st Conference of Open Innovations Association FRUCT, Jyvaskyla, Finland, 2018. </a:t>
            </a:r>
          </a:p>
          <a:p>
            <a:r>
              <a:rPr lang="en-US" sz="1600" dirty="0"/>
              <a:t>[18]	R. </a:t>
            </a:r>
            <a:r>
              <a:rPr lang="en-US" sz="1600" dirty="0" err="1"/>
              <a:t>Zgheib</a:t>
            </a:r>
            <a:r>
              <a:rPr lang="en-US" sz="1600" dirty="0"/>
              <a:t>, E. </a:t>
            </a:r>
            <a:r>
              <a:rPr lang="en-US" sz="1600" dirty="0" err="1"/>
              <a:t>Conchon</a:t>
            </a:r>
            <a:r>
              <a:rPr lang="en-US" sz="1600" dirty="0"/>
              <a:t>, and R. Bastide, "Engineering IoT Healthcare Applications: Towards a Semantic Data Driven Sustainable Architecture," in </a:t>
            </a:r>
            <a:r>
              <a:rPr lang="en-US" sz="1600" i="1" dirty="0"/>
              <a:t>eHealth 360°</a:t>
            </a:r>
            <a:r>
              <a:rPr lang="en-US" sz="1600" dirty="0"/>
              <a:t>, 2016.</a:t>
            </a:r>
          </a:p>
          <a:p>
            <a:r>
              <a:rPr lang="en-US" sz="1600" dirty="0"/>
              <a:t>[19]	K. Subhash, P. </a:t>
            </a:r>
            <a:r>
              <a:rPr lang="en-US" sz="1600" dirty="0" err="1"/>
              <a:t>pn</a:t>
            </a:r>
            <a:r>
              <a:rPr lang="en-US" sz="1600" dirty="0"/>
              <a:t>, and P. Joseph, </a:t>
            </a:r>
            <a:r>
              <a:rPr lang="en-US" sz="1600" i="1" dirty="0"/>
              <a:t>Census transform based feature extraction of EMG signals for neuromuscular disease classification</a:t>
            </a:r>
            <a:r>
              <a:rPr lang="en-US" sz="1600" dirty="0"/>
              <a:t>. 2017, pp. 499-503.</a:t>
            </a:r>
          </a:p>
          <a:p>
            <a:r>
              <a:rPr lang="en-US" sz="1600" dirty="0"/>
              <a:t>[20]	A. Subasi, E. </a:t>
            </a:r>
            <a:r>
              <a:rPr lang="en-US" sz="1600" dirty="0" err="1"/>
              <a:t>Yaman</a:t>
            </a:r>
            <a:r>
              <a:rPr lang="en-US" sz="1600" dirty="0"/>
              <a:t>, Y. </a:t>
            </a:r>
            <a:r>
              <a:rPr lang="en-US" sz="1600" dirty="0" err="1"/>
              <a:t>Somaily</a:t>
            </a:r>
            <a:r>
              <a:rPr lang="en-US" sz="1600" dirty="0"/>
              <a:t>, H. A. </a:t>
            </a:r>
            <a:r>
              <a:rPr lang="en-US" sz="1600" dirty="0" err="1"/>
              <a:t>Alynabawi</a:t>
            </a:r>
            <a:r>
              <a:rPr lang="en-US" sz="1600" dirty="0"/>
              <a:t>, F. </a:t>
            </a:r>
            <a:r>
              <a:rPr lang="en-US" sz="1600" dirty="0" err="1"/>
              <a:t>Alobaidi</a:t>
            </a:r>
            <a:r>
              <a:rPr lang="en-US" sz="1600" dirty="0"/>
              <a:t>, and S. </a:t>
            </a:r>
            <a:r>
              <a:rPr lang="en-US" sz="1600" dirty="0" err="1"/>
              <a:t>Altheibani</a:t>
            </a:r>
            <a:r>
              <a:rPr lang="en-US" sz="1600" dirty="0"/>
              <a:t>, "Automated EMG Signal Classification for Diagnosis of Neuromuscular Disorders Using DWT and Bagging," </a:t>
            </a:r>
            <a:r>
              <a:rPr lang="en-US" sz="1600" i="1" dirty="0"/>
              <a:t>Procedia Computer Science, </a:t>
            </a:r>
            <a:r>
              <a:rPr lang="nl-NL" sz="1600" dirty="0"/>
              <a:t>vol. 140, pp. 230-237, 2018/01/01/ 2018.</a:t>
            </a:r>
          </a:p>
          <a:p>
            <a:r>
              <a:rPr lang="en-US" sz="1600" dirty="0"/>
              <a:t>[21]	Z. Yang, Q. Zhou, L. Lei, K. Zheng, and W. Xiang, "An IoT-cloud Based Wearable ECG Monitoring System for Smart Healthcare," </a:t>
            </a:r>
            <a:r>
              <a:rPr lang="en-US" sz="1600" i="1" dirty="0"/>
              <a:t>Journal of Medical Systems, </a:t>
            </a:r>
            <a:r>
              <a:rPr lang="nl-NL" sz="1600" dirty="0"/>
              <a:t>vol. 40, p. 286, 12/01 2016.</a:t>
            </a:r>
          </a:p>
          <a:p>
            <a:r>
              <a:rPr lang="en-US" sz="1600" dirty="0"/>
              <a:t>[22]	U. </a:t>
            </a:r>
            <a:r>
              <a:rPr lang="en-US" sz="1600" dirty="0" err="1"/>
              <a:t>Satija</a:t>
            </a:r>
            <a:r>
              <a:rPr lang="en-US" sz="1600" dirty="0"/>
              <a:t>, B. Ramkumar, and M. S. Manikandan, "Real-Time Signal Quality-Aware ECG Telemetry System for IoT-Based Health Care Monitoring," </a:t>
            </a:r>
            <a:r>
              <a:rPr lang="en-US" sz="1600" i="1" dirty="0"/>
              <a:t>IEEE Internet of Things Journal, </a:t>
            </a:r>
            <a:r>
              <a:rPr lang="en-US" sz="1600" dirty="0"/>
              <a:t>vol. 4, no. 3, pp. 815-823, 2017.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-20256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rtl="1"/>
            <a:r>
              <a:rPr lang="fa-IR" sz="3600" dirty="0">
                <a:solidFill>
                  <a:schemeClr val="bg1"/>
                </a:solidFill>
                <a:cs typeface="+mj-cs"/>
              </a:rPr>
              <a:t>منابع</a:t>
            </a:r>
            <a:endParaRPr lang="en-US" sz="3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55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28</a:t>
            </a:fld>
            <a:r>
              <a:rPr lang="fa-IR" dirty="0"/>
              <a:t>/34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3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1600" dirty="0"/>
              <a:t>[23]	C. Beach</a:t>
            </a:r>
            <a:r>
              <a:rPr lang="en-US" sz="1600" i="1" dirty="0"/>
              <a:t> et al.</a:t>
            </a:r>
            <a:r>
              <a:rPr lang="en-US" sz="1600" dirty="0"/>
              <a:t>, "An Ultra Low Power </a:t>
            </a:r>
            <a:r>
              <a:rPr lang="en-US" sz="1600" dirty="0" err="1"/>
              <a:t>Personalizable</a:t>
            </a:r>
            <a:r>
              <a:rPr lang="en-US" sz="1600" dirty="0"/>
              <a:t> Wrist Worn ECG Monitor Integrated With IoT Infrastructure," </a:t>
            </a:r>
            <a:r>
              <a:rPr lang="en-US" sz="1600" i="1" dirty="0"/>
              <a:t>IEEE Access, </a:t>
            </a:r>
            <a:r>
              <a:rPr lang="nl-NL" sz="1600" dirty="0"/>
              <a:t>vol. 6, pp. 44010-44021, 2018.</a:t>
            </a:r>
          </a:p>
          <a:p>
            <a:r>
              <a:rPr lang="en-US" sz="1600" dirty="0"/>
              <a:t>[24]	S. </a:t>
            </a:r>
            <a:r>
              <a:rPr lang="en-US" sz="1600" dirty="0" err="1"/>
              <a:t>Muruganandham</a:t>
            </a:r>
            <a:r>
              <a:rPr lang="en-US" sz="1600" dirty="0"/>
              <a:t>, D. </a:t>
            </a:r>
            <a:r>
              <a:rPr lang="en-US" sz="1600" dirty="0" err="1"/>
              <a:t>Nallusamy</a:t>
            </a:r>
            <a:r>
              <a:rPr lang="en-US" sz="1600" dirty="0"/>
              <a:t>, and P. Chakraborty, "Wireless ECG Monitoring System using IoT based Signal Conditioning Module For Real Time Signal Acquisition," </a:t>
            </a:r>
            <a:r>
              <a:rPr lang="en-US" sz="1600" i="1" dirty="0"/>
              <a:t>Indian Journal of Public Health Research &amp; Development, </a:t>
            </a:r>
            <a:r>
              <a:rPr lang="nl-NL" sz="1600" dirty="0"/>
              <a:t>vol. 9, p. 294, 05/01 2018.</a:t>
            </a:r>
          </a:p>
          <a:p>
            <a:r>
              <a:rPr lang="en-US" sz="1600" dirty="0"/>
              <a:t>[25]	J. He, J. Rong, L. Sun, H. Wang, Y. Zhang, and J. Ma, "D-ECG," in </a:t>
            </a:r>
            <a:r>
              <a:rPr lang="en-US" sz="1600" i="1" dirty="0"/>
              <a:t>a dynamic framework for cardiac arrhythmia detection from IoT-based ECGs</a:t>
            </a:r>
            <a:r>
              <a:rPr lang="en-US" sz="1600" dirty="0"/>
              <a:t>, H. </a:t>
            </a:r>
            <a:r>
              <a:rPr lang="en-US" sz="1600" dirty="0" err="1"/>
              <a:t>Hacid</a:t>
            </a:r>
            <a:r>
              <a:rPr lang="en-US" sz="1600" dirty="0"/>
              <a:t>, W. </a:t>
            </a:r>
            <a:r>
              <a:rPr lang="en-US" sz="1600" dirty="0" err="1"/>
              <a:t>Cellary</a:t>
            </a:r>
            <a:r>
              <a:rPr lang="en-US" sz="1600" dirty="0"/>
              <a:t>, H. Wang, H.-Y. Paik, and R. Zhou, Eds., ed. Cham Switzerland: Springer, 2018, pp. 85-99.</a:t>
            </a:r>
          </a:p>
          <a:p>
            <a:r>
              <a:rPr lang="en-US" sz="1600" dirty="0"/>
              <a:t>[26]	M. Bansal and B. Gandhi, "IoT based smart health care system using CNT electrodes (for continuous ECG monitoring)," in </a:t>
            </a:r>
            <a:r>
              <a:rPr lang="en-US" sz="1600" i="1" dirty="0"/>
              <a:t>2017 International Conference on Computing, Communication and Automation (ICCCA)</a:t>
            </a:r>
            <a:r>
              <a:rPr lang="en-US" sz="1600" dirty="0"/>
              <a:t>, 2017, pp. 1324-1329.</a:t>
            </a:r>
          </a:p>
          <a:p>
            <a:r>
              <a:rPr lang="en-US" sz="1600" dirty="0"/>
              <a:t>[27]	B. Xu, L. Xu, H. Cai, L. Jiang, Y. Luo, and Y. Gu, "The design of an m-Health monitoring system based on a cloud computing platform," </a:t>
            </a:r>
            <a:r>
              <a:rPr lang="en-US" sz="1600" i="1" dirty="0"/>
              <a:t>Enterprise Information Systems, </a:t>
            </a:r>
            <a:r>
              <a:rPr lang="en-US" sz="1600" dirty="0"/>
              <a:t>vol. 11, no. 1, pp. 17-36, 2017/01/02 2017.</a:t>
            </a:r>
          </a:p>
          <a:p>
            <a:r>
              <a:rPr lang="en-US" sz="1600" dirty="0"/>
              <a:t>[28]	C. Nave, O. J. I. S. </a:t>
            </a:r>
            <a:r>
              <a:rPr lang="en-US" sz="1600" dirty="0" err="1"/>
              <a:t>i</a:t>
            </a:r>
            <a:r>
              <a:rPr lang="en-US" sz="1600" dirty="0"/>
              <a:t>. S. </a:t>
            </a:r>
            <a:r>
              <a:rPr lang="en-US" sz="1600" dirty="0" err="1"/>
              <a:t>Postolache</a:t>
            </a:r>
            <a:r>
              <a:rPr lang="en-US" sz="1600" dirty="0"/>
              <a:t>, and I. </a:t>
            </a:r>
            <a:r>
              <a:rPr lang="en-US" sz="1600" dirty="0" err="1"/>
              <a:t>i</a:t>
            </a:r>
            <a:r>
              <a:rPr lang="en-US" sz="1600" dirty="0"/>
              <a:t>. I. Era, "Smart Walker based IoT Physical Rehabilitation System," pp. 1-6, 2018.</a:t>
            </a:r>
          </a:p>
          <a:p>
            <a:r>
              <a:rPr lang="en-US" sz="1600" dirty="0"/>
              <a:t>[29]	G. Yang</a:t>
            </a:r>
            <a:r>
              <a:rPr lang="en-US" sz="1600" i="1" dirty="0"/>
              <a:t> et al.</a:t>
            </a:r>
            <a:r>
              <a:rPr lang="en-US" sz="1600" dirty="0"/>
              <a:t>, "An IoT-Enabled Stroke Rehabilitation System Based on Smart Wearable Armband and Machine Learning," in </a:t>
            </a:r>
            <a:r>
              <a:rPr lang="en-US" sz="1600" i="1" dirty="0"/>
              <a:t>IEEE Journal of Translational Engineering in Health and Medicine</a:t>
            </a:r>
            <a:r>
              <a:rPr lang="en-US" sz="1600" dirty="0"/>
              <a:t>, 2018.</a:t>
            </a:r>
          </a:p>
          <a:p>
            <a:r>
              <a:rPr lang="en-US" sz="1600" dirty="0"/>
              <a:t>[30]	Cisco. (29 March 2019). </a:t>
            </a:r>
            <a:r>
              <a:rPr lang="en-US" sz="1600" i="1" dirty="0"/>
              <a:t>Cisco Survey IoT Projects</a:t>
            </a:r>
            <a:r>
              <a:rPr lang="fr-FR" sz="1600" dirty="0"/>
              <a:t>. </a:t>
            </a:r>
            <a:r>
              <a:rPr lang="fr-FR" sz="1600" dirty="0" err="1"/>
              <a:t>Available</a:t>
            </a:r>
            <a:r>
              <a:rPr lang="fr-FR" sz="1600" dirty="0"/>
              <a:t>: https://newsroom.cisco.com/press-release-content?articleId=1847422</a:t>
            </a:r>
          </a:p>
          <a:p>
            <a:endParaRPr lang="en-US" sz="16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-20256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rtl="1"/>
            <a:r>
              <a:rPr lang="fa-IR" sz="3600" dirty="0">
                <a:solidFill>
                  <a:schemeClr val="bg1"/>
                </a:solidFill>
                <a:cs typeface="+mj-cs"/>
              </a:rPr>
              <a:t>منابع</a:t>
            </a:r>
            <a:endParaRPr lang="en-US" sz="3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55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29</a:t>
            </a:fld>
            <a:r>
              <a:rPr lang="fa-IR" dirty="0"/>
              <a:t>/34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1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مقدمه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3055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3</a:t>
            </a:fld>
            <a:r>
              <a:rPr lang="fa-IR" dirty="0"/>
              <a:t>/30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A63BE-630B-4F6B-85D8-8D2B040E3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12" y="3962400"/>
            <a:ext cx="3818775" cy="22912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2400" b="1" dirty="0"/>
              <a:t>Healthcare</a:t>
            </a:r>
            <a:endParaRPr lang="fa-IR" b="1" dirty="0"/>
          </a:p>
          <a:p>
            <a:pPr algn="just" rtl="1"/>
            <a:r>
              <a:rPr lang="fa-IR" sz="2400" dirty="0"/>
              <a:t>"مراقبت سلامت یا خدمات درمانی </a:t>
            </a:r>
            <a:r>
              <a:rPr lang="fa-IR" sz="2400" dirty="0">
                <a:solidFill>
                  <a:srgbClr val="00B050"/>
                </a:solidFill>
              </a:rPr>
              <a:t>حفظ</a:t>
            </a:r>
            <a:r>
              <a:rPr lang="fa-IR" sz="2400" dirty="0"/>
              <a:t> یا </a:t>
            </a:r>
            <a:r>
              <a:rPr lang="fa-IR" sz="2400" dirty="0">
                <a:solidFill>
                  <a:srgbClr val="00B050"/>
                </a:solidFill>
              </a:rPr>
              <a:t>بهبود</a:t>
            </a:r>
            <a:r>
              <a:rPr lang="fa-IR" sz="2400" dirty="0"/>
              <a:t> سلامت از طریق </a:t>
            </a:r>
            <a:r>
              <a:rPr lang="fa-IR" sz="2400" dirty="0">
                <a:solidFill>
                  <a:srgbClr val="00B050"/>
                </a:solidFill>
              </a:rPr>
              <a:t>تشخیص</a:t>
            </a:r>
            <a:r>
              <a:rPr lang="fa-IR" sz="2400" dirty="0"/>
              <a:t>، </a:t>
            </a:r>
            <a:r>
              <a:rPr lang="fa-IR" sz="2400" dirty="0">
                <a:solidFill>
                  <a:srgbClr val="00B050"/>
                </a:solidFill>
              </a:rPr>
              <a:t>درمان</a:t>
            </a:r>
            <a:r>
              <a:rPr lang="fa-IR" sz="2400" dirty="0"/>
              <a:t>، و </a:t>
            </a:r>
            <a:r>
              <a:rPr lang="fa-IR" sz="2400" dirty="0">
                <a:solidFill>
                  <a:srgbClr val="00B050"/>
                </a:solidFill>
              </a:rPr>
              <a:t>پیشگیری</a:t>
            </a:r>
            <a:r>
              <a:rPr lang="fa-IR" sz="2400" dirty="0"/>
              <a:t> بیماری، تروما، و دیگر </a:t>
            </a:r>
            <a:r>
              <a:rPr lang="fa-IR" sz="2400" dirty="0" err="1"/>
              <a:t>معلولیت‌ها</a:t>
            </a:r>
            <a:r>
              <a:rPr lang="fa-IR" sz="2400" dirty="0"/>
              <a:t> در </a:t>
            </a:r>
            <a:r>
              <a:rPr lang="fa-IR" sz="2400" dirty="0" err="1"/>
              <a:t>انسان‌هاست</a:t>
            </a:r>
            <a:r>
              <a:rPr lang="fa-IR" sz="2400" dirty="0"/>
              <a:t>."</a:t>
            </a:r>
            <a:endParaRPr lang="en-US" sz="2400" dirty="0"/>
          </a:p>
          <a:p>
            <a:pPr algn="just" rtl="1"/>
            <a:r>
              <a:rPr lang="fa-IR" sz="2400" dirty="0"/>
              <a:t>مراقبت سلامت از سوی </a:t>
            </a:r>
            <a:r>
              <a:rPr lang="fa-IR" sz="2400" dirty="0" err="1"/>
              <a:t>بهداشتکاران</a:t>
            </a:r>
            <a:r>
              <a:rPr lang="fa-IR" sz="2400" dirty="0"/>
              <a:t>، پزشک، </a:t>
            </a:r>
            <a:r>
              <a:rPr lang="fa-IR" sz="2400" dirty="0" err="1"/>
              <a:t>دندان‌پزشکی</a:t>
            </a:r>
            <a:r>
              <a:rPr lang="fa-IR" sz="2400" dirty="0"/>
              <a:t>، مامایی، پرستار، </a:t>
            </a:r>
            <a:r>
              <a:rPr lang="fa-IR" sz="2400" dirty="0" err="1"/>
              <a:t>بینایی‌سنجی</a:t>
            </a:r>
            <a:r>
              <a:rPr lang="fa-IR" sz="2400" dirty="0"/>
              <a:t>، داروسازی، </a:t>
            </a:r>
            <a:r>
              <a:rPr lang="fa-IR" sz="2400" dirty="0" err="1"/>
              <a:t>روان‌شناسی</a:t>
            </a:r>
            <a:r>
              <a:rPr lang="fa-IR" sz="2400" dirty="0"/>
              <a:t>، و دیگر علوم بهداشتی ارائه می‌شود.</a:t>
            </a:r>
            <a:r>
              <a:rPr lang="en-US" sz="2400" dirty="0"/>
              <a:t> </a:t>
            </a:r>
            <a:r>
              <a:rPr lang="fa-IR" sz="2400" dirty="0"/>
              <a:t>[</a:t>
            </a:r>
            <a:r>
              <a:rPr lang="en-US" sz="2400" dirty="0"/>
              <a:t>1</a:t>
            </a:r>
            <a:r>
              <a:rPr lang="fa-IR" sz="2400" dirty="0"/>
              <a:t>]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30</a:t>
            </a:fld>
            <a:r>
              <a:rPr lang="fa-IR" dirty="0"/>
              <a:t>/34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0" y="3429000"/>
            <a:ext cx="3619500" cy="6858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sz="4400" dirty="0"/>
              <a:t>با تشکر از توجه شما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4D61A6-0404-4C6B-9BCA-55E57760B3C7}"/>
              </a:ext>
            </a:extLst>
          </p:cNvPr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rtl="1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7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مقدمه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4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2400" b="1" dirty="0"/>
              <a:t>Internet of Things (IoT)</a:t>
            </a:r>
            <a:endParaRPr lang="fa-IR" b="1" dirty="0"/>
          </a:p>
          <a:p>
            <a:pPr algn="just" rtl="1"/>
            <a:r>
              <a:rPr lang="fa-IR" sz="2400" dirty="0"/>
              <a:t>در </a:t>
            </a:r>
            <a:r>
              <a:rPr lang="fa-IR" sz="2400" dirty="0">
                <a:solidFill>
                  <a:srgbClr val="00B050"/>
                </a:solidFill>
              </a:rPr>
              <a:t>گذشته تعداد محدودی </a:t>
            </a:r>
            <a:r>
              <a:rPr lang="fa-IR" sz="2400" dirty="0"/>
              <a:t>از </a:t>
            </a:r>
            <a:r>
              <a:rPr lang="fa-IR" sz="2400" dirty="0" err="1"/>
              <a:t>دستگاه‌ها</a:t>
            </a:r>
            <a:r>
              <a:rPr lang="fa-IR" sz="2400" dirty="0"/>
              <a:t> به اینترنت متصل </a:t>
            </a:r>
            <a:r>
              <a:rPr lang="fa-IR" sz="2400" dirty="0" err="1"/>
              <a:t>بوده‌اند</a:t>
            </a:r>
            <a:r>
              <a:rPr lang="fa-IR" sz="2400" dirty="0"/>
              <a:t> اما </a:t>
            </a:r>
            <a:r>
              <a:rPr lang="en-US" sz="2400" dirty="0"/>
              <a:t>IoT</a:t>
            </a:r>
            <a:r>
              <a:rPr lang="fa-IR" sz="2400" dirty="0"/>
              <a:t> هر آنچه که بتوان به آن "</a:t>
            </a:r>
            <a:r>
              <a:rPr lang="fa-IR" sz="2400" dirty="0">
                <a:solidFill>
                  <a:srgbClr val="00B050"/>
                </a:solidFill>
              </a:rPr>
              <a:t>چیز</a:t>
            </a:r>
            <a:r>
              <a:rPr lang="fa-IR" sz="2400" dirty="0"/>
              <a:t>" اطلاق کرد را به </a:t>
            </a:r>
            <a:r>
              <a:rPr lang="fa-IR" sz="2400" dirty="0">
                <a:solidFill>
                  <a:srgbClr val="00B050"/>
                </a:solidFill>
              </a:rPr>
              <a:t>اینترنت</a:t>
            </a:r>
            <a:r>
              <a:rPr lang="fa-IR" sz="2400" dirty="0"/>
              <a:t> وصل می‌کند.[</a:t>
            </a:r>
            <a:r>
              <a:rPr lang="en-US" sz="2400" dirty="0"/>
              <a:t>2</a:t>
            </a:r>
            <a:r>
              <a:rPr lang="fa-IR" sz="2400" dirty="0"/>
              <a:t>]</a:t>
            </a:r>
          </a:p>
          <a:p>
            <a:pPr algn="just" rtl="1"/>
            <a:r>
              <a:rPr lang="fa-IR" sz="2400" dirty="0"/>
              <a:t>اینترنت می‌تواند برای </a:t>
            </a:r>
            <a:r>
              <a:rPr lang="en-US" sz="2400" dirty="0"/>
              <a:t>IoT</a:t>
            </a:r>
            <a:r>
              <a:rPr lang="fa-IR" sz="2400" dirty="0"/>
              <a:t> </a:t>
            </a:r>
            <a:r>
              <a:rPr lang="fa-IR" sz="2400" dirty="0" err="1"/>
              <a:t>شبکه‌ای</a:t>
            </a:r>
            <a:r>
              <a:rPr lang="fa-IR" sz="2400" dirty="0"/>
              <a:t> جامع </a:t>
            </a:r>
            <a:r>
              <a:rPr lang="fa-IR" sz="2400" dirty="0">
                <a:solidFill>
                  <a:srgbClr val="00B050"/>
                </a:solidFill>
              </a:rPr>
              <a:t>از امکانات پردازشی هوشمند </a:t>
            </a:r>
            <a:r>
              <a:rPr lang="fa-IR" sz="2400" dirty="0"/>
              <a:t>فراهم کند که انسان در آن </a:t>
            </a:r>
            <a:r>
              <a:rPr lang="fa-IR" sz="2400" dirty="0" err="1"/>
              <a:t>دخالتی</a:t>
            </a:r>
            <a:r>
              <a:rPr lang="fa-IR" sz="2400" dirty="0"/>
              <a:t> ندارد.</a:t>
            </a:r>
          </a:p>
          <a:p>
            <a:pPr algn="just" rtl="1"/>
            <a:r>
              <a:rPr lang="fa-IR" sz="2400" dirty="0"/>
              <a:t>توسعه </a:t>
            </a:r>
            <a:r>
              <a:rPr lang="en-US" sz="2400" dirty="0"/>
              <a:t>IoT</a:t>
            </a:r>
            <a:r>
              <a:rPr lang="fa-IR" sz="2400" dirty="0"/>
              <a:t> و روش‌‌های ارتباطی باعث شده </a:t>
            </a:r>
            <a:r>
              <a:rPr lang="fa-IR" sz="2400" dirty="0">
                <a:solidFill>
                  <a:srgbClr val="00B050"/>
                </a:solidFill>
              </a:rPr>
              <a:t>اطلاعات بیمار </a:t>
            </a:r>
            <a:r>
              <a:rPr lang="fa-IR" sz="2400" dirty="0"/>
              <a:t>بلادرنگ برای </a:t>
            </a:r>
            <a:r>
              <a:rPr lang="fa-IR" sz="2400" dirty="0">
                <a:solidFill>
                  <a:srgbClr val="00B050"/>
                </a:solidFill>
              </a:rPr>
              <a:t>پزشکان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00B050"/>
                </a:solidFill>
              </a:rPr>
              <a:t>ارسال</a:t>
            </a:r>
            <a:r>
              <a:rPr lang="fa-IR" sz="2400" dirty="0"/>
              <a:t> شود.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5FC1E3F3-C8F3-41E0-836E-07CF226AE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267200"/>
            <a:ext cx="3657600" cy="227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1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مقدمه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5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sz="2400" b="1" dirty="0"/>
              <a:t>IoT</a:t>
            </a:r>
          </a:p>
          <a:p>
            <a:pPr algn="r" rtl="1"/>
            <a:r>
              <a:rPr lang="fa-IR" sz="2400" dirty="0"/>
              <a:t>در گزارشی از </a:t>
            </a:r>
            <a:r>
              <a:rPr lang="en-US" sz="2400" dirty="0"/>
              <a:t>CISCO</a:t>
            </a:r>
            <a:r>
              <a:rPr lang="fa-IR" sz="2400" dirty="0"/>
              <a:t> تا سال 2030، </a:t>
            </a:r>
            <a:r>
              <a:rPr lang="fa-IR" sz="2400" dirty="0">
                <a:solidFill>
                  <a:srgbClr val="00B050"/>
                </a:solidFill>
              </a:rPr>
              <a:t>500 بیلیون </a:t>
            </a:r>
            <a:r>
              <a:rPr lang="fa-IR" sz="2400" dirty="0"/>
              <a:t>دستگاه متصل وجود خواهد داشت.</a:t>
            </a:r>
          </a:p>
          <a:p>
            <a:pPr algn="r" rtl="1"/>
            <a:r>
              <a:rPr lang="fa-IR" sz="2400" dirty="0"/>
              <a:t>58 دستگاه هوشمند به ازاء هر فرد [</a:t>
            </a:r>
            <a:r>
              <a:rPr lang="en-US" sz="2400" dirty="0"/>
              <a:t>3</a:t>
            </a:r>
            <a:r>
              <a:rPr lang="fa-IR" sz="2400" dirty="0"/>
              <a:t>]</a:t>
            </a:r>
          </a:p>
          <a:p>
            <a:pPr algn="r" rtl="1"/>
            <a:r>
              <a:rPr lang="fa-IR" sz="2400" dirty="0"/>
              <a:t>در گزارشی از </a:t>
            </a:r>
            <a:r>
              <a:rPr lang="en-US" sz="2400" dirty="0" err="1"/>
              <a:t>statista</a:t>
            </a:r>
            <a:r>
              <a:rPr lang="fa-IR" sz="2400" dirty="0"/>
              <a:t> تا سال 2020، ارزش بازار جهانی </a:t>
            </a:r>
            <a:r>
              <a:rPr lang="en-US" sz="2400" dirty="0"/>
              <a:t>IoT</a:t>
            </a:r>
            <a:r>
              <a:rPr lang="fa-IR" sz="2400" dirty="0"/>
              <a:t> </a:t>
            </a:r>
            <a:r>
              <a:rPr lang="fa-IR" sz="2400" dirty="0">
                <a:solidFill>
                  <a:srgbClr val="00B050"/>
                </a:solidFill>
              </a:rPr>
              <a:t>8.9 </a:t>
            </a:r>
            <a:r>
              <a:rPr lang="fa-IR" sz="2400" dirty="0" err="1">
                <a:solidFill>
                  <a:srgbClr val="00B050"/>
                </a:solidFill>
              </a:rPr>
              <a:t>تریلیون</a:t>
            </a:r>
            <a:r>
              <a:rPr lang="fa-IR" sz="2400" dirty="0">
                <a:solidFill>
                  <a:srgbClr val="00B050"/>
                </a:solidFill>
              </a:rPr>
              <a:t> دلار </a:t>
            </a:r>
            <a:r>
              <a:rPr lang="fa-IR" sz="2400" dirty="0"/>
              <a:t>خواهد بود که </a:t>
            </a:r>
            <a:r>
              <a:rPr lang="fa-IR" sz="2400" dirty="0">
                <a:solidFill>
                  <a:srgbClr val="00B050"/>
                </a:solidFill>
              </a:rPr>
              <a:t>7% </a:t>
            </a:r>
            <a:r>
              <a:rPr lang="fa-IR" sz="2400" dirty="0"/>
              <a:t>آن مربوط به حوزه </a:t>
            </a:r>
            <a:r>
              <a:rPr lang="en-US" sz="2400" dirty="0" err="1"/>
              <a:t>healtcare</a:t>
            </a:r>
            <a:r>
              <a:rPr lang="fa-IR" sz="2400" dirty="0"/>
              <a:t> هست.[</a:t>
            </a:r>
            <a:r>
              <a:rPr lang="en-US" sz="2400" dirty="0"/>
              <a:t>4</a:t>
            </a:r>
            <a:r>
              <a:rPr lang="fa-IR" sz="2400" dirty="0"/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09E58-199D-4D6F-BCF6-4E31B249A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05" y="4261983"/>
            <a:ext cx="3595390" cy="2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مقدمه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6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en-US" sz="2400" b="1" dirty="0"/>
              <a:t>Cloud computing</a:t>
            </a:r>
          </a:p>
          <a:p>
            <a:pPr algn="just" rtl="1"/>
            <a:r>
              <a:rPr lang="fa-IR" sz="2400" dirty="0"/>
              <a:t>رایانش ابری </a:t>
            </a:r>
            <a:r>
              <a:rPr lang="fa-IR" sz="2400" dirty="0" err="1"/>
              <a:t>سرویس‌های</a:t>
            </a:r>
            <a:r>
              <a:rPr lang="fa-IR" sz="2400" dirty="0"/>
              <a:t> مختلفی اعم از: سرور، پایگاه داده، شبکه، نرم‌افزار و تحلیل داده‌ها را روی اینترنت به ما می‌دهد.</a:t>
            </a:r>
          </a:p>
          <a:p>
            <a:pPr algn="just" rtl="1"/>
            <a:r>
              <a:rPr lang="fa-IR" sz="2400" dirty="0"/>
              <a:t>این امکانات به منظور </a:t>
            </a:r>
            <a:r>
              <a:rPr lang="fa-IR" sz="2400" dirty="0">
                <a:solidFill>
                  <a:srgbClr val="00B050"/>
                </a:solidFill>
              </a:rPr>
              <a:t>توسعه سریع</a:t>
            </a:r>
            <a:r>
              <a:rPr lang="fa-IR" sz="2400" dirty="0"/>
              <a:t>، با </a:t>
            </a:r>
            <a:r>
              <a:rPr lang="fa-IR" sz="2400" dirty="0">
                <a:solidFill>
                  <a:srgbClr val="00B050"/>
                </a:solidFill>
              </a:rPr>
              <a:t>منابع منعطف </a:t>
            </a:r>
            <a:r>
              <a:rPr lang="fa-IR" sz="2400" dirty="0"/>
              <a:t>و </a:t>
            </a:r>
            <a:r>
              <a:rPr lang="fa-IR" sz="2400" dirty="0">
                <a:solidFill>
                  <a:srgbClr val="00B050"/>
                </a:solidFill>
              </a:rPr>
              <a:t>مقیاس پذیری مقرون به صرفه </a:t>
            </a:r>
            <a:r>
              <a:rPr lang="fa-IR" sz="2400" dirty="0"/>
              <a:t>ارائه می‌شود.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519D6-334B-40C4-9796-54AE51B44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71436"/>
            <a:ext cx="3505200" cy="23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مقدمه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7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en-US" sz="2400" b="1" dirty="0"/>
              <a:t>Fog computing</a:t>
            </a:r>
          </a:p>
          <a:p>
            <a:pPr algn="just" rtl="1"/>
            <a:r>
              <a:rPr lang="fa-IR" sz="2400" dirty="0"/>
              <a:t>اما بحث داغ امروزه انتقال </a:t>
            </a:r>
            <a:r>
              <a:rPr lang="fa-IR" sz="2400" dirty="0">
                <a:solidFill>
                  <a:srgbClr val="00B050"/>
                </a:solidFill>
              </a:rPr>
              <a:t>از معماری متمرکز </a:t>
            </a:r>
            <a:r>
              <a:rPr lang="fa-IR" sz="2400" dirty="0"/>
              <a:t>(رایانش ابری) </a:t>
            </a:r>
            <a:r>
              <a:rPr lang="fa-IR" sz="2400" dirty="0">
                <a:solidFill>
                  <a:srgbClr val="00B050"/>
                </a:solidFill>
              </a:rPr>
              <a:t>به معماری غیر متمرکز </a:t>
            </a:r>
            <a:r>
              <a:rPr lang="fa-IR" sz="2400" dirty="0"/>
              <a:t>(رایانش مه) است. [</a:t>
            </a:r>
            <a:r>
              <a:rPr lang="en-US" sz="2400" dirty="0"/>
              <a:t>5</a:t>
            </a:r>
            <a:r>
              <a:rPr lang="fa-IR" sz="2400" dirty="0"/>
              <a:t>]</a:t>
            </a:r>
          </a:p>
          <a:p>
            <a:pPr algn="just" rtl="1"/>
            <a:r>
              <a:rPr lang="en-US" sz="2400" dirty="0"/>
              <a:t>Fog computing</a:t>
            </a:r>
            <a:r>
              <a:rPr lang="fa-IR" sz="2400" dirty="0"/>
              <a:t> تحلیل داده‌ها را به </a:t>
            </a:r>
            <a:r>
              <a:rPr lang="fa-IR" sz="2400" dirty="0" err="1"/>
              <a:t>دستگاه‌های</a:t>
            </a:r>
            <a:r>
              <a:rPr lang="fa-IR" sz="2400" dirty="0"/>
              <a:t> لبه منتقل می‌کند، که مزایای زیر را دارد:</a:t>
            </a:r>
          </a:p>
          <a:p>
            <a:pPr lvl="1" algn="just" rtl="1"/>
            <a:r>
              <a:rPr lang="fa-IR" sz="2000" dirty="0"/>
              <a:t>پردازش بلادرنگ</a:t>
            </a:r>
          </a:p>
          <a:p>
            <a:pPr lvl="1" algn="just" rtl="1"/>
            <a:r>
              <a:rPr lang="fa-IR" sz="2000" dirty="0"/>
              <a:t>بهبود حریم خصوصی</a:t>
            </a:r>
          </a:p>
          <a:p>
            <a:pPr lvl="1" algn="just" rtl="1"/>
            <a:r>
              <a:rPr lang="fa-IR" sz="2000" dirty="0"/>
              <a:t>کاهش </a:t>
            </a:r>
            <a:r>
              <a:rPr lang="fa-IR" sz="2000" dirty="0" err="1"/>
              <a:t>هزینه‌ها</a:t>
            </a:r>
            <a:endParaRPr lang="fa-IR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4F31E-5AF1-484B-9929-1CE85A489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7" y="3573235"/>
            <a:ext cx="4201677" cy="26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6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مقدمه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8</a:t>
            </a:fld>
            <a:r>
              <a:rPr lang="fa-IR" dirty="0"/>
              <a:t>/30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40D47-915F-4627-9842-40F6F22AC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 rtl="1"/>
            <a:r>
              <a:rPr lang="fa-IR" sz="2400" b="1" dirty="0"/>
              <a:t>سیستم سلامت مبتنی بر </a:t>
            </a:r>
            <a:r>
              <a:rPr lang="en-US" sz="2400" b="1" dirty="0"/>
              <a:t>IoT</a:t>
            </a:r>
            <a:r>
              <a:rPr lang="fa-IR" sz="2400" b="1" dirty="0"/>
              <a:t> و </a:t>
            </a:r>
            <a:r>
              <a:rPr lang="en-US" sz="2400" b="1" dirty="0"/>
              <a:t>Cloud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D417B-E5A4-41F9-976D-A17ED0F2B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94" y="1837302"/>
            <a:ext cx="5786411" cy="42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76400" y="0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زمینه‌های</a:t>
            </a:r>
            <a:r>
              <a:rPr kumimoji="0" lang="fa-IR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پژوهشی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AutoShape 2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mental ill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pPr algn="l" rtl="1">
              <a:defRPr/>
            </a:pPr>
            <a:fld id="{C3C06C8A-91F5-4C67-B2AA-70A72377FF9E}" type="slidenum">
              <a:rPr lang="ar-SA" smtClean="0"/>
              <a:pPr algn="l" rtl="1">
                <a:defRPr/>
              </a:pPr>
              <a:t>9</a:t>
            </a:fld>
            <a:r>
              <a:rPr lang="fa-IR" dirty="0"/>
              <a:t>/30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4924F18-C6C2-420E-9F2C-11C6A704C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40" y="1352550"/>
            <a:ext cx="5576719" cy="5029200"/>
          </a:xfrm>
        </p:spPr>
      </p:pic>
    </p:spTree>
    <p:extLst>
      <p:ext uri="{BB962C8B-B14F-4D97-AF65-F5344CB8AC3E}">
        <p14:creationId xmlns:p14="http://schemas.microsoft.com/office/powerpoint/2010/main" val="25954670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4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font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19928</TotalTime>
  <Words>1463</Words>
  <Application>Microsoft Office PowerPoint</Application>
  <PresentationFormat>On-screen Show (4:3)</PresentationFormat>
  <Paragraphs>256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Garamond</vt:lpstr>
      <vt:lpstr>Times New Roman</vt:lpstr>
      <vt:lpstr>Wingdings</vt:lpstr>
      <vt:lpstr>Theme1</vt:lpstr>
      <vt:lpstr>Custom Design</vt:lpstr>
      <vt:lpstr>Internet of Things and Cloud Computing for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استخراج حقایق در قالب RDF از متن گزارش سمینار کارشناسی ارشد</dc:title>
  <dc:creator>fadaee</dc:creator>
  <cp:lastModifiedBy>Ali</cp:lastModifiedBy>
  <cp:revision>1580</cp:revision>
  <dcterms:created xsi:type="dcterms:W3CDTF">2012-10-20T11:54:13Z</dcterms:created>
  <dcterms:modified xsi:type="dcterms:W3CDTF">2019-10-16T09:17:28Z</dcterms:modified>
</cp:coreProperties>
</file>