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7" r:id="rId3"/>
    <p:sldId id="256" r:id="rId4"/>
    <p:sldId id="258" r:id="rId5"/>
    <p:sldId id="267" r:id="rId6"/>
    <p:sldId id="259" r:id="rId7"/>
    <p:sldId id="260" r:id="rId8"/>
    <p:sldId id="261" r:id="rId9"/>
    <p:sldId id="268" r:id="rId10"/>
    <p:sldId id="269" r:id="rId11"/>
    <p:sldId id="270" r:id="rId12"/>
    <p:sldId id="273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92" autoAdjust="0"/>
  </p:normalViewPr>
  <p:slideViewPr>
    <p:cSldViewPr>
      <p:cViewPr varScale="1">
        <p:scale>
          <a:sx n="61" d="100"/>
          <a:sy n="6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4192C-308C-40AC-96C0-79B6041D01D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0B2B-D39B-4504-85CF-A3CDA2AD2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3886A-51E7-4EAF-B666-883B6F01498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8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مثلا در روش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SLA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هر ردیف ماتریس مربوط به کلمه و هرستون ان مربوط به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یک داکیومنت است.در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ردیف و ستون ها مربوط به کلمه اند و عدد نمایش داده شده معرف تعداد دفعاتی است که یک کلمه در متن کلمه دیگر اتقاق افتاده است.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fa-IR" dirty="0" smtClean="0"/>
              <a:t>هدف</a:t>
            </a:r>
            <a:r>
              <a:rPr lang="fa-IR" baseline="0" dirty="0" smtClean="0"/>
              <a:t> تبدیل این ماتریس بزرگ به ماتریس های کوچک مناسب برای تعلیم </a:t>
            </a:r>
            <a:r>
              <a:rPr lang="en-US" baseline="0" dirty="0" err="1" smtClean="0"/>
              <a:t>embrdding</a:t>
            </a:r>
            <a:endParaRPr lang="fa-IR" baseline="0" dirty="0" smtClean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phrase embedding</a:t>
            </a:r>
          </a:p>
          <a:p>
            <a:pPr algn="r" rtl="1"/>
            <a:r>
              <a:rPr lang="en-US" dirty="0" smtClean="0"/>
              <a:t> </a:t>
            </a:r>
            <a:r>
              <a:rPr lang="fa-IR" baseline="0" dirty="0" smtClean="0"/>
              <a:t> در نظر گرفتن </a:t>
            </a:r>
            <a:r>
              <a:rPr lang="en-US" baseline="0" dirty="0" err="1" smtClean="0"/>
              <a:t>skipgram</a:t>
            </a:r>
            <a:r>
              <a:rPr lang="fa-IR" baseline="0" dirty="0" smtClean="0"/>
              <a:t> ها به عنوان یک واحد معنایی امانه همه بلکه رایج ترین ها یا استفاده از درخت پارسر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Feature-base</a:t>
            </a:r>
            <a:r>
              <a:rPr lang="fa-IR" dirty="0" smtClean="0"/>
              <a:t> تعلیم روی یک سری داده- استفاده روی داده های جدید-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Fine-tune</a:t>
            </a:r>
            <a:r>
              <a:rPr lang="fa-IR" dirty="0" smtClean="0"/>
              <a:t> تعلیم روی یک سری داده-</a:t>
            </a:r>
            <a:r>
              <a:rPr lang="fa-IR" baseline="0" dirty="0" smtClean="0"/>
              <a:t> استفاده روی داده های جدید- تطبیق پذیری کامل روی داده های جدید با تعلیم مجدد روی کل داده ها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اگر</a:t>
            </a:r>
            <a:r>
              <a:rPr lang="fa-IR" baseline="0" dirty="0" smtClean="0"/>
              <a:t> با کلمه جدید مواجه شدیم از اطلاعات احتمالاتی کلمات موجود در دسته ان استفاده کنیم.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baseline="0" dirty="0" smtClean="0"/>
              <a:t> در مدلهای اماری تعمیم بر اساس فضای گسسته مربوط به اندیس کلمات  امکان پذیر نیست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3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Sigmoid</a:t>
            </a:r>
          </a:p>
          <a:p>
            <a:pPr algn="r" rtl="1"/>
            <a:r>
              <a:rPr lang="fa-IR" dirty="0" smtClean="0"/>
              <a:t>تابع</a:t>
            </a:r>
            <a:r>
              <a:rPr lang="fa-IR" baseline="0" dirty="0" smtClean="0"/>
              <a:t> احتمالی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sz="1200" dirty="0" smtClean="0"/>
              <a:t>Input  Gate</a:t>
            </a:r>
            <a:r>
              <a:rPr lang="fa-IR" sz="1200" dirty="0" smtClean="0"/>
              <a:t> /</a:t>
            </a:r>
            <a:r>
              <a:rPr lang="en-US" sz="1200" dirty="0" smtClean="0"/>
              <a:t> update </a:t>
            </a:r>
            <a:r>
              <a:rPr lang="fa-IR" sz="1200" dirty="0" smtClean="0"/>
              <a:t>: آیا در گام زمانی فعلی باید از اطلاعات جدید مورد استفاده قرار گیرد یا خیر و اگر اطلاعات جدید مورد استفاده قرار میگیرد به چه میزان از ان نیازمندیم.</a:t>
            </a:r>
            <a:endParaRPr lang="en-US" sz="1200" dirty="0" smtClean="0"/>
          </a:p>
          <a:p>
            <a:pPr algn="r" rtl="1"/>
            <a:r>
              <a:rPr lang="en-US" sz="1200" dirty="0" smtClean="0"/>
              <a:t>Output Gate</a:t>
            </a:r>
            <a:r>
              <a:rPr lang="fa-IR" sz="1200" dirty="0" smtClean="0"/>
              <a:t>: چه میزان از اطلاعات گام زمانی قبل با اطلاعات گام زمانی فعلی به گام زمانی بعد منتقل شود.</a:t>
            </a:r>
            <a:endParaRPr lang="en-US" sz="1200" dirty="0" smtClean="0"/>
          </a:p>
          <a:p>
            <a:pPr algn="r" rtl="1"/>
            <a:r>
              <a:rPr lang="en-US" sz="1200" dirty="0" smtClean="0"/>
              <a:t>Forget Gate</a:t>
            </a:r>
            <a:r>
              <a:rPr lang="fa-IR" sz="1200" dirty="0" smtClean="0"/>
              <a:t>: اطلاعات حافظه از گام زمانی قبل مورد استفاده قرار گیرد یا خیر و اگر بایداز گام زمانی قبل چیزی وارد شود به چه میزان باشد.</a:t>
            </a:r>
            <a:endParaRPr lang="en-US" sz="1200" dirty="0" smtClean="0"/>
          </a:p>
          <a:p>
            <a:pPr algn="r" rtl="1"/>
            <a:r>
              <a:rPr lang="fa-IR" sz="1200" dirty="0" smtClean="0"/>
              <a:t>همچنین یک سلول حافظه به نام </a:t>
            </a:r>
            <a:r>
              <a:rPr lang="en-US" sz="1200" dirty="0" smtClean="0"/>
              <a:t>c</a:t>
            </a:r>
            <a:r>
              <a:rPr lang="fa-IR" sz="1200" dirty="0" smtClean="0"/>
              <a:t> در نظر گرفته شده است.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درک بالا به کمک </a:t>
            </a:r>
            <a:r>
              <a:rPr lang="en-US" dirty="0" err="1" smtClean="0"/>
              <a:t>bilm</a:t>
            </a:r>
            <a:r>
              <a:rPr lang="fa-IR" dirty="0" smtClean="0"/>
              <a:t> اما </a:t>
            </a:r>
            <a:r>
              <a:rPr lang="fa-IR" baseline="0" dirty="0" smtClean="0"/>
              <a:t> بار محاسباتی 2 برابر 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این مقاله اولین مشکل را با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Reinforcement Learning (RL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در تعلیم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generative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حل میکند.  به معنی  که  برای هر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step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یک تابع پاداش تعریف شده و کلمات تولید شده از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generative</a:t>
            </a:r>
            <a:r>
              <a:rPr lang="fa-I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در مقدار این تابع  در زمان فعلی و زمانهای اینده تاثیر گذار است و در  نتیجه گرادیان در جهت بهبود این تابع، حرکت میکند.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0B2B-D39B-4504-85CF-A3CDA2AD20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0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1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F939E-DA38-44D0-8C6C-D74CFD6F78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0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06C8A-91F5-4C67-B2AA-70A72377FF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3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C531-ECD5-4E44-94DE-62D8F9AAFD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4E0F6-E66C-48DB-97AC-8A70DD8EDA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BF7B5-D44C-47C4-90A9-24727F8864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9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8D79-5665-4221-9390-7BF9E794EF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69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EDE7-DF2F-48E1-BB59-DEAA1EE4E88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15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B174-E84F-401C-ADF9-FA9A0F31ED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5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99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D3EC4-BEB1-415C-88D2-545D066404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54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30636-ACCD-4108-A38B-36766399CC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0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B6867-F012-41BA-AAEC-69894B2F33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7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5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1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2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111477BC-ACB8-47FB-95F3-D1ACEC5D0F5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B4D9D08-3D7B-44BE-85CB-A2CC3031E69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cs typeface="B Nazanin" pitchFamily="2" charset="-7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cs typeface="B Nazanin" pitchFamily="2" charset="-7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cs typeface="B Nazanin" pitchFamily="2" charset="-7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cs typeface="B Nazanin" pitchFamily="2" charset="-7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Char char="•"/>
        <a:defRPr sz="2200">
          <a:solidFill>
            <a:schemeClr val="tx1"/>
          </a:solidFill>
          <a:latin typeface="+mn-lt"/>
          <a:cs typeface="B Nazanin" pitchFamily="2" charset="-7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B Nazanin" pitchFamily="2" charset="-7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+mn-lt"/>
          <a:cs typeface="B Nazanin" pitchFamily="2" charset="-7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B Nazanin" pitchFamily="2" charset="-7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 this is what we 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6F7B54EF-4FFA-442A-9101-A11D55A81F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Nazanin" pitchFamily="2" charset="-7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Nazanin" pitchFamily="2" charset="-7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Nazanin" pitchFamily="2" charset="-7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Nazanin" pitchFamily="2" charset="-7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B Nazanin" pitchFamily="2" charset="-7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B Nazanin" pitchFamily="2" charset="-7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B Nazanin" pitchFamily="2" charset="-7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B Nazanin" pitchFamily="2" charset="-7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838201" y="1219200"/>
            <a:ext cx="7262192" cy="1905000"/>
          </a:xfrm>
        </p:spPr>
        <p:txBody>
          <a:bodyPr/>
          <a:lstStyle/>
          <a:p>
            <a:pPr algn="ctr" rtl="1" eaLnBrk="1" hangingPunct="1"/>
            <a:r>
              <a:rPr lang="fa-IR" sz="4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fa-IR" sz="4000" b="1" dirty="0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fa-IR" sz="4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مدل های محاسباتی زبان جدید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979712" y="4221088"/>
            <a:ext cx="4680520" cy="1189112"/>
          </a:xfrm>
        </p:spPr>
        <p:txBody>
          <a:bodyPr/>
          <a:lstStyle/>
          <a:p>
            <a:pPr algn="ctr" rtl="1" eaLnBrk="1" hangingPunct="1"/>
            <a:r>
              <a:rPr lang="fa-IR" dirty="0" smtClean="0">
                <a:solidFill>
                  <a:srgbClr val="002060"/>
                </a:solidFill>
                <a:cs typeface="+mj-cs"/>
              </a:rPr>
              <a:t>ارائه دهنده: الهام کدخدا</a:t>
            </a:r>
          </a:p>
          <a:p>
            <a:pPr algn="ctr" rtl="1" eaLnBrk="1" hangingPunct="1"/>
            <a:r>
              <a:rPr lang="fa-IR" dirty="0" smtClean="0">
                <a:solidFill>
                  <a:srgbClr val="002060"/>
                </a:solidFill>
                <a:cs typeface="+mj-cs"/>
              </a:rPr>
              <a:t>پاییز 98</a:t>
            </a:r>
            <a:endParaRPr lang="en-US" dirty="0" smtClean="0">
              <a:solidFill>
                <a:srgbClr val="002060"/>
              </a:solidFill>
              <a:cs typeface="+mj-cs"/>
            </a:endParaRP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9000" y="304800"/>
            <a:ext cx="2209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cs typeface="+mj-cs"/>
              </a:rPr>
              <a:t>بسم الله الرحمن الرحیم</a:t>
            </a:r>
            <a:endParaRPr lang="fa-IR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42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GRU</a:t>
            </a:r>
            <a:r>
              <a:rPr lang="fa-IR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حل مشکل </a:t>
            </a:r>
            <a:r>
              <a:rPr lang="en-US" sz="2400" dirty="0" smtClean="0"/>
              <a:t> </a:t>
            </a:r>
            <a:r>
              <a:rPr lang="fa-IR" sz="2400" dirty="0" smtClean="0"/>
              <a:t>پیچیدگی شبکه های </a:t>
            </a:r>
            <a:r>
              <a:rPr lang="en-US" sz="2400" dirty="0" smtClean="0"/>
              <a:t>LSTM</a:t>
            </a:r>
            <a:r>
              <a:rPr lang="fa-IR" sz="2400" dirty="0" smtClean="0"/>
              <a:t>: </a:t>
            </a:r>
            <a:r>
              <a:rPr lang="en-US" sz="2400" dirty="0" smtClean="0"/>
              <a:t> </a:t>
            </a:r>
            <a:r>
              <a:rPr lang="fa-IR" sz="2400" dirty="0" smtClean="0"/>
              <a:t> به کمک معرفی </a:t>
            </a:r>
            <a:r>
              <a:rPr lang="en-US" sz="2400" dirty="0" smtClean="0"/>
              <a:t>2</a:t>
            </a:r>
            <a:r>
              <a:rPr lang="fa-IR" sz="2400" dirty="0" smtClean="0"/>
              <a:t> گیت مختلف</a:t>
            </a:r>
            <a:endParaRPr lang="en-US" sz="2400" dirty="0" smtClean="0"/>
          </a:p>
          <a:p>
            <a:pPr algn="r" rtl="1"/>
            <a:endParaRPr lang="fa-IR" sz="2400" dirty="0" smtClean="0"/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en-US" sz="2000" dirty="0"/>
              <a:t>Input  Gate</a:t>
            </a:r>
            <a:r>
              <a:rPr lang="fa-IR" sz="2000" dirty="0"/>
              <a:t> /</a:t>
            </a:r>
            <a:r>
              <a:rPr lang="en-US" sz="2000" dirty="0"/>
              <a:t> update </a:t>
            </a:r>
            <a:endParaRPr lang="fa-IR" sz="2000" dirty="0"/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en-US" sz="2000" dirty="0" smtClean="0"/>
              <a:t>Reset </a:t>
            </a:r>
            <a:r>
              <a:rPr lang="en-US" sz="2000" dirty="0"/>
              <a:t>Gate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algn="r" rtl="1"/>
            <a:endParaRPr lang="en-US" sz="2400" dirty="0"/>
          </a:p>
        </p:txBody>
      </p:sp>
      <p:pic>
        <p:nvPicPr>
          <p:cNvPr id="6" name="Picture 5" descr="https://media.springernature.com/original/springer-static/image/art%3A10.1186%2Fs13636-018-0128-6/MediaObjects/13636_2018_128_Fig3_HTM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54" y="2996952"/>
            <a:ext cx="2506345" cy="250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6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convolutional</a:t>
            </a:r>
            <a:r>
              <a:rPr lang="fa-IR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/>
              <a:t>شبکه های </a:t>
            </a:r>
            <a:r>
              <a:rPr lang="en-US" sz="2400" dirty="0"/>
              <a:t>CNN</a:t>
            </a:r>
            <a:r>
              <a:rPr lang="fa-IR" sz="2400" dirty="0"/>
              <a:t>، نسبت به شبکه های </a:t>
            </a:r>
            <a:r>
              <a:rPr lang="en-US" sz="2400" dirty="0"/>
              <a:t>RNN </a:t>
            </a:r>
            <a:r>
              <a:rPr lang="fa-IR" sz="2400" dirty="0"/>
              <a:t>و</a:t>
            </a:r>
            <a:r>
              <a:rPr lang="en-US" sz="2400" dirty="0" err="1"/>
              <a:t>lstm</a:t>
            </a:r>
            <a:r>
              <a:rPr lang="fa-IR" sz="2400" dirty="0"/>
              <a:t>  سرعت و درک مفهوم بالاتری دارند</a:t>
            </a:r>
            <a:r>
              <a:rPr lang="fa-IR" sz="2400" dirty="0" smtClean="0"/>
              <a:t>.</a:t>
            </a:r>
            <a:endParaRPr lang="en-US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مثال:  </a:t>
            </a:r>
            <a:r>
              <a:rPr lang="en-US" sz="2400" dirty="0" smtClean="0"/>
              <a:t>I’d </a:t>
            </a:r>
            <a:r>
              <a:rPr lang="en-US" sz="2400" dirty="0"/>
              <a:t>love to buy your product. </a:t>
            </a:r>
            <a:r>
              <a:rPr lang="en-US" sz="2400" dirty="0" smtClean="0"/>
              <a:t>Not</a:t>
            </a:r>
            <a:r>
              <a:rPr lang="fa-IR" sz="2400" dirty="0" smtClean="0"/>
              <a:t>  </a:t>
            </a:r>
            <a:endParaRPr lang="en-US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en-US" sz="2400" dirty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lvl="1" algn="r" rtl="1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7"/>
          <a:stretch/>
        </p:blipFill>
        <p:spPr bwMode="auto">
          <a:xfrm>
            <a:off x="971600" y="2676084"/>
            <a:ext cx="759774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8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convolutional</a:t>
            </a:r>
            <a:r>
              <a:rPr lang="fa-IR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مشکلات</a:t>
            </a:r>
            <a:r>
              <a:rPr lang="fa-IR" sz="2400" dirty="0"/>
              <a:t>:</a:t>
            </a:r>
          </a:p>
          <a:p>
            <a:pPr algn="r" rtl="1"/>
            <a:r>
              <a:rPr lang="fa-IR" sz="2400" dirty="0"/>
              <a:t> مخصوص تصاویر         متن یک تصویر با ارتفاع یک است</a:t>
            </a:r>
          </a:p>
          <a:p>
            <a:pPr algn="r" rtl="1"/>
            <a:r>
              <a:rPr lang="fa-IR" sz="2400" dirty="0"/>
              <a:t> تمرکز هر لایه روی بخشی از داده          </a:t>
            </a:r>
            <a:endParaRPr lang="fa-IR" sz="2400" dirty="0" smtClean="0"/>
          </a:p>
          <a:p>
            <a:pPr lvl="1" algn="r" rtl="1"/>
            <a:r>
              <a:rPr lang="fa-IR" sz="2000" dirty="0" smtClean="0"/>
              <a:t> اختصاص </a:t>
            </a:r>
            <a:r>
              <a:rPr lang="fa-IR" sz="2000" dirty="0"/>
              <a:t>حجم بیشتر داده  </a:t>
            </a:r>
            <a:endParaRPr lang="fa-IR" sz="2000" dirty="0" smtClean="0"/>
          </a:p>
          <a:p>
            <a:pPr lvl="1" algn="r" rtl="1"/>
            <a:r>
              <a:rPr lang="fa-IR" sz="2000" dirty="0" smtClean="0"/>
              <a:t> </a:t>
            </a:r>
            <a:r>
              <a:rPr lang="fa-IR" sz="2000" dirty="0"/>
              <a:t>افزایش تعداد لایه </a:t>
            </a:r>
            <a:r>
              <a:rPr lang="fa-IR" sz="2000" dirty="0" smtClean="0"/>
              <a:t>ها = زوال گرادیان               مفهوم شبکه بازگشتی(</a:t>
            </a:r>
            <a:r>
              <a:rPr lang="en-US" sz="2000" dirty="0" smtClean="0"/>
              <a:t>residual</a:t>
            </a:r>
            <a:r>
              <a:rPr lang="fa-IR" sz="2000" dirty="0" smtClean="0"/>
              <a:t>)</a:t>
            </a:r>
          </a:p>
          <a:p>
            <a:pPr lvl="1" algn="r" rtl="1"/>
            <a:endParaRPr lang="fa-IR" sz="2000" dirty="0"/>
          </a:p>
          <a:p>
            <a:pPr lvl="1" algn="r" rtl="1"/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6372200" y="1844824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4788024" y="2276872"/>
            <a:ext cx="57606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499992" y="2996952"/>
            <a:ext cx="57606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4" name="Picture 13" descr="https://upload.wikimedia.org/wikipedia/commons/thumb/5/5f/ResNets.svg/220px-ResNets.sv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607" y="3356992"/>
            <a:ext cx="2096770" cy="2676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GAN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lvl="1" algn="r" rtl="1"/>
            <a:endParaRPr lang="en-US" sz="2000" dirty="0" smtClean="0"/>
          </a:p>
          <a:p>
            <a:pPr lvl="1" algn="r" rtl="1"/>
            <a:endParaRPr lang="en-US" sz="2000" dirty="0"/>
          </a:p>
          <a:p>
            <a:pPr lvl="1" algn="r" rtl="1"/>
            <a:endParaRPr lang="en-US" sz="2000" dirty="0" smtClean="0"/>
          </a:p>
          <a:p>
            <a:pPr lvl="1" algn="r" rtl="1"/>
            <a:endParaRPr lang="en-US" sz="2000" dirty="0"/>
          </a:p>
          <a:p>
            <a:pPr lvl="1" algn="r" rtl="1"/>
            <a:endParaRPr lang="en-US" sz="2000" dirty="0" smtClean="0"/>
          </a:p>
          <a:p>
            <a:pPr lvl="1" algn="r" rtl="1"/>
            <a:endParaRPr lang="en-US" sz="2000" dirty="0"/>
          </a:p>
          <a:p>
            <a:pPr lvl="1" algn="r" rtl="1"/>
            <a:endParaRPr lang="en-US" sz="2000" dirty="0" smtClean="0"/>
          </a:p>
          <a:p>
            <a:pPr lvl="1" algn="r" rtl="1"/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2000" dirty="0" smtClean="0"/>
              <a:t>مشکلات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2000" dirty="0" smtClean="0"/>
              <a:t>مخصوص کار با تصاویر و برای داده ی گسسته برگشت خطا از </a:t>
            </a:r>
            <a:r>
              <a:rPr lang="en-US" sz="2000" dirty="0" smtClean="0"/>
              <a:t>dis</a:t>
            </a:r>
            <a:r>
              <a:rPr lang="fa-IR" sz="2000" dirty="0" smtClean="0"/>
              <a:t> به </a:t>
            </a:r>
            <a:r>
              <a:rPr lang="en-US" sz="2000" dirty="0" smtClean="0"/>
              <a:t>gen</a:t>
            </a:r>
            <a:r>
              <a:rPr lang="fa-IR" sz="2000" dirty="0" smtClean="0"/>
              <a:t> خوب عمل نمیکند.          </a:t>
            </a:r>
            <a:r>
              <a:rPr lang="en-US" sz="2000" dirty="0"/>
              <a:t>Reinforcement </a:t>
            </a:r>
            <a:r>
              <a:rPr lang="en-US" sz="2000" dirty="0" smtClean="0"/>
              <a:t>Learning</a:t>
            </a:r>
            <a:r>
              <a:rPr lang="fa-IR" sz="2000" dirty="0" smtClean="0"/>
              <a:t> 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2000" dirty="0" smtClean="0"/>
              <a:t>تنها زمانی خطا قابل محاسبه است که یک جمله کامل ایجاد شده باشد= عدم ثبات تعلیم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en-US" sz="2000" dirty="0" err="1" smtClean="0"/>
              <a:t>Genarative</a:t>
            </a:r>
            <a:r>
              <a:rPr lang="fa-IR" sz="2000" dirty="0" smtClean="0"/>
              <a:t> قادر به تولید داده های خیلی متنوع نیست</a:t>
            </a:r>
          </a:p>
          <a:p>
            <a:pPr lvl="1" algn="r" rtl="1"/>
            <a:r>
              <a:rPr lang="fa-IR" sz="2000" dirty="0" smtClean="0"/>
              <a:t>        </a:t>
            </a:r>
            <a:r>
              <a:rPr lang="en-US" sz="2000" dirty="0" smtClean="0"/>
              <a:t>  </a:t>
            </a:r>
            <a:r>
              <a:rPr lang="fa-IR" sz="2000" dirty="0" smtClean="0"/>
              <a:t>        </a:t>
            </a:r>
            <a:r>
              <a:rPr lang="en-US" sz="2000" dirty="0" smtClean="0"/>
              <a:t>in-filling task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730404" cy="237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6660232" y="4941168"/>
            <a:ext cx="43204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7092280" y="6093296"/>
            <a:ext cx="54582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100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Auto encoder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2400" dirty="0"/>
              <a:t>بخش مهم این شبکه ها</a:t>
            </a:r>
            <a:r>
              <a:rPr lang="fa-IR" sz="2400" dirty="0" smtClean="0"/>
              <a:t>،</a:t>
            </a:r>
            <a:r>
              <a:rPr lang="en-US" sz="2400" dirty="0" smtClean="0"/>
              <a:t>=</a:t>
            </a:r>
            <a:r>
              <a:rPr lang="fa-IR" sz="2400" dirty="0" smtClean="0"/>
              <a:t>لایه </a:t>
            </a:r>
            <a:r>
              <a:rPr lang="fa-IR" sz="2400" dirty="0"/>
              <a:t>های میانی انهاست. این لایه ها حاوی اطلاعات </a:t>
            </a:r>
            <a:r>
              <a:rPr lang="fa-IR" sz="2400" dirty="0" smtClean="0"/>
              <a:t>مهمی </a:t>
            </a:r>
            <a:r>
              <a:rPr lang="fa-IR" sz="2400" dirty="0"/>
              <a:t>از ورودی هاست و بنابراین میتواند به عنوان یک ورودی برای سایر شبکه ها </a:t>
            </a:r>
            <a:r>
              <a:rPr lang="fa-IR" sz="2400" dirty="0" smtClean="0"/>
              <a:t>(</a:t>
            </a:r>
            <a:r>
              <a:rPr lang="en-US" sz="2400" dirty="0" smtClean="0"/>
              <a:t>embedding</a:t>
            </a:r>
            <a:r>
              <a:rPr lang="fa-IR" sz="2400" dirty="0" smtClean="0"/>
              <a:t>) استفاده </a:t>
            </a:r>
            <a:r>
              <a:rPr lang="fa-IR" sz="2400" dirty="0"/>
              <a:t>شود.</a:t>
            </a:r>
            <a:endParaRPr lang="en-US" sz="24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46101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5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embedding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2400" dirty="0"/>
              <a:t>منظور از </a:t>
            </a:r>
            <a:r>
              <a:rPr lang="en-US" sz="2400" dirty="0"/>
              <a:t>embedding</a:t>
            </a:r>
            <a:r>
              <a:rPr lang="fa-IR" sz="2400" dirty="0"/>
              <a:t> یک توکن(منظور از توکن در اینجا واحد پردازشی مورد نظر ماست که میتواند یک کاراکتر،کلمه و ... باشد)تبدیل ان به یک بردار یکتا به طول مشخص </a:t>
            </a:r>
            <a:r>
              <a:rPr lang="fa-IR" sz="2400" dirty="0" smtClean="0"/>
              <a:t>است</a:t>
            </a:r>
            <a:r>
              <a:rPr lang="en-US" sz="2400" dirty="0" smtClean="0"/>
              <a:t>.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fa-IR" sz="2400" dirty="0"/>
              <a:t> </a:t>
            </a:r>
            <a:r>
              <a:rPr lang="fa-IR" sz="2400" dirty="0" smtClean="0"/>
              <a:t>داده های پردازشی </a:t>
            </a:r>
            <a:r>
              <a:rPr lang="en-US" sz="2400" dirty="0" smtClean="0"/>
              <a:t>NLP</a:t>
            </a:r>
            <a:r>
              <a:rPr lang="fa-IR" sz="2400" dirty="0" smtClean="0"/>
              <a:t> بایستی به صورت </a:t>
            </a:r>
            <a:r>
              <a:rPr lang="en-US" sz="2400" dirty="0" err="1" smtClean="0"/>
              <a:t>embdding</a:t>
            </a:r>
            <a:r>
              <a:rPr lang="fa-IR" sz="2400" dirty="0" smtClean="0"/>
              <a:t> وارد شبکه شوند.</a:t>
            </a:r>
            <a:endParaRPr lang="en-US" sz="24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4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2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bg1"/>
                </a:solidFill>
              </a:rPr>
              <a:t>انواع </a:t>
            </a:r>
            <a:r>
              <a:rPr lang="en-US" sz="3200" dirty="0" smtClean="0">
                <a:solidFill>
                  <a:schemeClr val="bg1"/>
                </a:solidFill>
              </a:rPr>
              <a:t>embedding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800100" lvl="1" indent="-342900" algn="r" rtl="1">
              <a:buFont typeface="Arial" pitchFamily="34" charset="0"/>
              <a:buChar char="•"/>
            </a:pPr>
            <a:r>
              <a:rPr lang="en-US" sz="2400" dirty="0" smtClean="0"/>
              <a:t>Char embedding</a:t>
            </a:r>
            <a:endParaRPr lang="fa-IR" sz="2400" dirty="0"/>
          </a:p>
          <a:p>
            <a:pPr marL="800100" lvl="1" indent="-342900" algn="r" rtl="1">
              <a:buFont typeface="Arial" pitchFamily="34" charset="0"/>
              <a:buChar char="•"/>
            </a:pPr>
            <a:endParaRPr lang="en-US" sz="24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en-US" sz="2400" dirty="0" smtClean="0"/>
              <a:t>Word embedding</a:t>
            </a:r>
            <a:endParaRPr lang="fa-IR" sz="2400" dirty="0" smtClean="0"/>
          </a:p>
          <a:p>
            <a:pPr lvl="2" algn="r" rtl="1"/>
            <a:r>
              <a:rPr lang="fa-IR" sz="2000" dirty="0" smtClean="0"/>
              <a:t> روش ها برای تعلیم این نوع :</a:t>
            </a:r>
          </a:p>
          <a:p>
            <a:pPr marL="1257300" lvl="2" indent="-342900" algn="r" rtl="1">
              <a:buFont typeface="Courier New" pitchFamily="49" charset="0"/>
              <a:buChar char="o"/>
            </a:pPr>
            <a:r>
              <a:rPr lang="fa-IR" sz="2000" b="1" dirty="0" smtClean="0"/>
              <a:t> </a:t>
            </a:r>
            <a:r>
              <a:rPr lang="en-US" sz="2000" b="1" dirty="0" smtClean="0"/>
              <a:t>Matrix Factorization or </a:t>
            </a:r>
            <a:r>
              <a:rPr lang="en-US" sz="2000" b="1" dirty="0"/>
              <a:t>Distributional </a:t>
            </a:r>
            <a:r>
              <a:rPr lang="en-US" sz="2000" b="1" dirty="0" smtClean="0"/>
              <a:t>representation</a:t>
            </a:r>
            <a:r>
              <a:rPr lang="fa-IR" sz="2000" b="1" dirty="0" smtClean="0"/>
              <a:t>:</a:t>
            </a:r>
          </a:p>
          <a:p>
            <a:pPr lvl="2" algn="r" rtl="1"/>
            <a:r>
              <a:rPr lang="fa-IR" sz="2000" dirty="0" smtClean="0"/>
              <a:t>تبدیل ماتریسهای اماری به ماتریس های  کوچک </a:t>
            </a:r>
            <a:r>
              <a:rPr lang="en-US" sz="2000" dirty="0" smtClean="0"/>
              <a:t>SLA</a:t>
            </a:r>
            <a:r>
              <a:rPr lang="fa-IR" sz="2000" dirty="0" smtClean="0"/>
              <a:t>-</a:t>
            </a:r>
            <a:r>
              <a:rPr lang="en-US" sz="2000" dirty="0" smtClean="0"/>
              <a:t>HAL</a:t>
            </a:r>
            <a:endParaRPr lang="fa-IR" sz="2000" dirty="0" smtClean="0"/>
          </a:p>
          <a:p>
            <a:pPr marL="1257300" lvl="2" indent="-342900" algn="r" rtl="1">
              <a:buFont typeface="Courier New" pitchFamily="49" charset="0"/>
              <a:buChar char="o"/>
            </a:pPr>
            <a:r>
              <a:rPr lang="en-US" sz="2000" b="1" dirty="0"/>
              <a:t>Shallow </a:t>
            </a:r>
            <a:r>
              <a:rPr lang="en-US" sz="2000" b="1" dirty="0" smtClean="0"/>
              <a:t>Window-Based or Distributed representation</a:t>
            </a:r>
            <a:endParaRPr lang="fa-IR" sz="2000" b="1" dirty="0" smtClean="0"/>
          </a:p>
          <a:p>
            <a:pPr lvl="2" algn="r" rtl="1"/>
            <a:r>
              <a:rPr lang="fa-IR" sz="2000" dirty="0" smtClean="0"/>
              <a:t>حرکت یک پنجره روی داده ها</a:t>
            </a:r>
          </a:p>
          <a:p>
            <a:pPr marL="1714500" lvl="3" indent="-342900" algn="r" rtl="1">
              <a:buFont typeface="Courier New" pitchFamily="49" charset="0"/>
              <a:buChar char="o"/>
            </a:pPr>
            <a:r>
              <a:rPr lang="en-US" sz="1800" dirty="0"/>
              <a:t>(Continuous Bag of </a:t>
            </a:r>
            <a:r>
              <a:rPr lang="en-US" sz="1800" dirty="0" smtClean="0"/>
              <a:t>Words)CBOW</a:t>
            </a:r>
            <a:r>
              <a:rPr lang="fa-IR" sz="1800" dirty="0" smtClean="0"/>
              <a:t>: به </a:t>
            </a:r>
            <a:r>
              <a:rPr lang="fa-IR" sz="1800" dirty="0"/>
              <a:t>ازای دریافت کلمه های قبل وبعد یک کلمه، میخواهیم ان  کلمه را پیش بینی کنیم</a:t>
            </a:r>
            <a:r>
              <a:rPr lang="fa-IR" sz="1800" dirty="0" smtClean="0"/>
              <a:t>.</a:t>
            </a:r>
          </a:p>
          <a:p>
            <a:pPr marL="1714500" lvl="3" indent="-342900" algn="r" rtl="1">
              <a:buFont typeface="Courier New" pitchFamily="49" charset="0"/>
              <a:buChar char="o"/>
            </a:pPr>
            <a:r>
              <a:rPr lang="en-US" sz="1800" dirty="0" err="1" smtClean="0"/>
              <a:t>skipgram</a:t>
            </a:r>
            <a:r>
              <a:rPr lang="en-US" sz="1800" dirty="0"/>
              <a:t> </a:t>
            </a:r>
            <a:r>
              <a:rPr lang="fa-IR" sz="1800" dirty="0" smtClean="0"/>
              <a:t>: </a:t>
            </a:r>
            <a:r>
              <a:rPr lang="fa-IR" sz="1800" dirty="0"/>
              <a:t>هدف پیش بینی کلمات قبل و بعد به ازای یک کلمه ورودی است</a:t>
            </a:r>
            <a:r>
              <a:rPr lang="fa-IR" sz="1800" dirty="0" smtClean="0"/>
              <a:t>.</a:t>
            </a:r>
            <a:endParaRPr lang="en-US" sz="1800" dirty="0" smtClean="0"/>
          </a:p>
          <a:p>
            <a:pPr marL="1257300" lvl="2" indent="-342900" algn="r" rtl="1">
              <a:buFont typeface="Courier New" pitchFamily="49" charset="0"/>
              <a:buChar char="o"/>
            </a:pPr>
            <a:r>
              <a:rPr lang="en-US" sz="2200" b="1" dirty="0" smtClean="0"/>
              <a:t>Class base word representation</a:t>
            </a:r>
            <a:endParaRPr lang="fa-IR" sz="2200" b="1" dirty="0" smtClean="0"/>
          </a:p>
          <a:p>
            <a:pPr lvl="2" algn="r" rtl="1"/>
            <a:r>
              <a:rPr lang="fa-IR" sz="2200" dirty="0" smtClean="0"/>
              <a:t>مثال:</a:t>
            </a:r>
            <a:r>
              <a:rPr lang="en-US" sz="2200" dirty="0" smtClean="0"/>
              <a:t>word2vec</a:t>
            </a:r>
            <a:r>
              <a:rPr lang="fa-IR" sz="2200" dirty="0" smtClean="0"/>
              <a:t> و </a:t>
            </a:r>
            <a:r>
              <a:rPr lang="en-US" sz="2200" dirty="0" smtClean="0"/>
              <a:t>Glove</a:t>
            </a:r>
            <a:endParaRPr lang="en-US" sz="2200" dirty="0"/>
          </a:p>
          <a:p>
            <a:pPr marL="1714500" lvl="3" indent="-342900" algn="r" rtl="1">
              <a:buFont typeface="Courier New" pitchFamily="49" charset="0"/>
              <a:buChar char="o"/>
            </a:pPr>
            <a:endParaRPr lang="fa-IR" sz="1800" dirty="0" smtClean="0"/>
          </a:p>
          <a:p>
            <a:pPr marL="1714500" lvl="3" indent="-342900" algn="r" rtl="1">
              <a:buFont typeface="Courier New" pitchFamily="49" charset="0"/>
              <a:buChar char="o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215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188640"/>
            <a:ext cx="7772400" cy="648071"/>
          </a:xfrm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bg1"/>
                </a:solidFill>
              </a:rPr>
              <a:t>انواع </a:t>
            </a:r>
            <a:r>
              <a:rPr lang="en-US" sz="3200" dirty="0" smtClean="0">
                <a:solidFill>
                  <a:schemeClr val="bg1"/>
                </a:solidFill>
              </a:rPr>
              <a:t>embedding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context embedding</a:t>
            </a:r>
          </a:p>
          <a:p>
            <a:pPr lvl="1" algn="r" rtl="1"/>
            <a:r>
              <a:rPr lang="fa-IR" sz="2000" dirty="0" smtClean="0">
                <a:cs typeface="+mj-cs"/>
              </a:rPr>
              <a:t>مثال </a:t>
            </a:r>
            <a:r>
              <a:rPr lang="en-US" sz="2000" dirty="0" smtClean="0">
                <a:cs typeface="+mj-cs"/>
              </a:rPr>
              <a:t>context2vec</a:t>
            </a:r>
            <a:endParaRPr lang="fa-IR" sz="2000" dirty="0" smtClean="0">
              <a:cs typeface="+mj-cs"/>
            </a:endParaRPr>
          </a:p>
          <a:p>
            <a:pPr lvl="1" algn="r" rtl="1"/>
            <a:endParaRPr lang="fa-IR" sz="1600" dirty="0" smtClean="0">
              <a:cs typeface="+mj-cs"/>
            </a:endParaRP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0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phrase embedding</a:t>
            </a:r>
            <a:r>
              <a:rPr lang="fa-IR" sz="2000" dirty="0" smtClean="0">
                <a:cs typeface="+mj-cs"/>
              </a:rPr>
              <a:t>: </a:t>
            </a:r>
          </a:p>
          <a:p>
            <a:pPr lvl="1"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dirty="0" smtClean="0"/>
              <a:t>در </a:t>
            </a:r>
            <a:r>
              <a:rPr lang="fa-IR" sz="2000" dirty="0"/>
              <a:t>نظر گرفتن </a:t>
            </a:r>
            <a:r>
              <a:rPr lang="en-US" sz="2000" dirty="0" err="1"/>
              <a:t>skipgram</a:t>
            </a:r>
            <a:r>
              <a:rPr lang="fa-IR" sz="2000" dirty="0"/>
              <a:t> ها به عنوان یک واحد معنایی امانه همه بلکه رایج ترین ها </a:t>
            </a:r>
            <a:endParaRPr lang="fa-IR" sz="2000" dirty="0" smtClean="0"/>
          </a:p>
          <a:p>
            <a:pPr lvl="1"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dirty="0" smtClean="0"/>
              <a:t>استفاده </a:t>
            </a:r>
            <a:r>
              <a:rPr lang="fa-IR" sz="2000" dirty="0"/>
              <a:t>از درخت </a:t>
            </a:r>
            <a:r>
              <a:rPr lang="fa-IR" sz="2000" dirty="0" smtClean="0"/>
              <a:t>پارسر</a:t>
            </a:r>
          </a:p>
          <a:p>
            <a:pPr lvl="1"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1600" dirty="0"/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Sentence embedding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marL="285750" indent="-285750" algn="r" rtl="1">
              <a:buFont typeface="Arial" pitchFamily="34" charset="0"/>
              <a:buChar char="•"/>
            </a:pPr>
            <a:endParaRPr lang="en-US" sz="2000" dirty="0" smtClean="0">
              <a:cs typeface="+mj-cs"/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en-US" sz="20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90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188640"/>
            <a:ext cx="7772400" cy="648071"/>
          </a:xfrm>
        </p:spPr>
        <p:txBody>
          <a:bodyPr/>
          <a:lstStyle/>
          <a:p>
            <a:pPr rtl="1"/>
            <a:r>
              <a:rPr lang="en-US" sz="3200" dirty="0" smtClean="0">
                <a:solidFill>
                  <a:schemeClr val="bg1"/>
                </a:solidFill>
              </a:rPr>
              <a:t>attention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/>
              <a:t>هدف از ایجاد یک مدل زبانی این است که مدل بتواند به ازای  یک ورودی داده شده، خروجی مناسب را پیشبینی کند. .در شبکه های معمولی چنانچه دنباله ی ورودی خیلی طولانی باشد، ممکن است خروجی ارتباط چندانی با سایر توکن ها نداشته باشد</a:t>
            </a:r>
            <a:r>
              <a:rPr lang="fa-IR" sz="2400" dirty="0" smtClean="0"/>
              <a:t>.</a:t>
            </a:r>
            <a:endParaRPr lang="en-US" sz="2400" dirty="0" smtClean="0"/>
          </a:p>
          <a:p>
            <a:pPr algn="r" rtl="1"/>
            <a:r>
              <a:rPr lang="fa-IR" sz="2400" dirty="0" smtClean="0"/>
              <a:t>اگرچه برای مدل کردن توالی های طولانی از شبکه های </a:t>
            </a:r>
            <a:r>
              <a:rPr lang="en-US" sz="2400" dirty="0" smtClean="0"/>
              <a:t>LSTM</a:t>
            </a:r>
            <a:r>
              <a:rPr lang="fa-IR" sz="2400" dirty="0" smtClean="0"/>
              <a:t> معرفی شدند، در عمل این شبکه ها  این قابلیت را ندارند. در نتیجه </a:t>
            </a:r>
            <a:r>
              <a:rPr lang="en-US" sz="2400" dirty="0" smtClean="0"/>
              <a:t>attention</a:t>
            </a:r>
            <a:r>
              <a:rPr lang="fa-IR" sz="2400" dirty="0" smtClean="0"/>
              <a:t> معرفی شد.</a:t>
            </a:r>
            <a:endParaRPr lang="en-US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 </a:t>
            </a:r>
            <a:r>
              <a:rPr lang="en-US" sz="2400" dirty="0" smtClean="0"/>
              <a:t>attention</a:t>
            </a:r>
            <a:r>
              <a:rPr lang="fa-IR" sz="2400" dirty="0" smtClean="0"/>
              <a:t>: </a:t>
            </a:r>
            <a:r>
              <a:rPr lang="fa-IR" sz="2400" dirty="0" smtClean="0"/>
              <a:t>به </a:t>
            </a:r>
            <a:r>
              <a:rPr lang="fa-IR" sz="2400" dirty="0"/>
              <a:t>جای تولید یک خروجی مستقل،خروجی شبکه در ارتباط با ورودی عمل کند و در هرمرحله از تولید خروجی به  ‏بخش ‏هایی از ورودی که مرتبط ترین اطلاعات را دارد توجه کند. </a:t>
            </a:r>
            <a:endParaRPr lang="fa-IR" sz="2400" dirty="0" smtClean="0"/>
          </a:p>
          <a:p>
            <a:pPr algn="l"/>
            <a:r>
              <a:rPr lang="en-US" sz="2400" dirty="0"/>
              <a:t>I arrived at the </a:t>
            </a:r>
            <a:r>
              <a:rPr lang="en-US" sz="2400" dirty="0">
                <a:solidFill>
                  <a:srgbClr val="00B0F0"/>
                </a:solidFill>
              </a:rPr>
              <a:t>bank</a:t>
            </a:r>
            <a:r>
              <a:rPr lang="en-US" sz="2400" dirty="0"/>
              <a:t> after crossing the </a:t>
            </a:r>
            <a:r>
              <a:rPr lang="en-US" sz="2400" dirty="0">
                <a:solidFill>
                  <a:srgbClr val="FF0000"/>
                </a:solidFill>
              </a:rPr>
              <a:t>river</a:t>
            </a:r>
            <a:endParaRPr lang="en-US" sz="2400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9" name="Curved Down Arrow 28"/>
          <p:cNvSpPr/>
          <p:nvPr/>
        </p:nvSpPr>
        <p:spPr bwMode="auto">
          <a:xfrm>
            <a:off x="2267744" y="4869160"/>
            <a:ext cx="3024336" cy="576064"/>
          </a:xfrm>
          <a:prstGeom prst="curvedDownArrow">
            <a:avLst>
              <a:gd name="adj1" fmla="val 25000"/>
              <a:gd name="adj2" fmla="val 44575"/>
              <a:gd name="adj3" fmla="val 25000"/>
            </a:avLst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188640"/>
            <a:ext cx="7772400" cy="648071"/>
          </a:xfrm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bg1"/>
                </a:solidFill>
              </a:rPr>
              <a:t>روش های محاسبه </a:t>
            </a:r>
            <a:r>
              <a:rPr lang="en-US" sz="3200" dirty="0" smtClean="0">
                <a:solidFill>
                  <a:schemeClr val="bg1"/>
                </a:solidFill>
              </a:rPr>
              <a:t>attention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342900" lvl="0" indent="-342900" algn="r" rtl="1">
              <a:buFont typeface="Arial" pitchFamily="34" charset="0"/>
              <a:buChar char="•"/>
            </a:pPr>
            <a:r>
              <a:rPr lang="fa-IR" sz="2400" dirty="0"/>
              <a:t>به کمک یک سلول در شبکه های</a:t>
            </a:r>
            <a:r>
              <a:rPr lang="en-US" sz="2400" dirty="0"/>
              <a:t> RNN </a:t>
            </a:r>
            <a:r>
              <a:rPr lang="fa-IR" sz="2400" dirty="0"/>
              <a:t>محاسبه میشود</a:t>
            </a:r>
            <a:r>
              <a:rPr lang="en-US" sz="2400" dirty="0" smtClean="0"/>
              <a:t>.</a:t>
            </a:r>
          </a:p>
          <a:p>
            <a:pPr marL="342900" lvl="0" indent="-342900" algn="r" rtl="1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fa-IR" sz="2400" dirty="0" smtClean="0"/>
              <a:t>ساخت ماتریسی از کلمات پرس و جو و متن. و هر درایه بیانگر شباهت و ارتباط دو عنصر</a:t>
            </a:r>
            <a:endParaRPr lang="en-US" sz="2400" dirty="0" smtClean="0"/>
          </a:p>
          <a:p>
            <a:pPr marL="342900" lvl="0" indent="-342900" algn="r" rtl="1">
              <a:buFont typeface="Arial" pitchFamily="34" charset="0"/>
              <a:buChar char="•"/>
            </a:pPr>
            <a:endParaRPr lang="en-US" sz="2400" dirty="0"/>
          </a:p>
          <a:p>
            <a:pPr algn="r" rtl="1"/>
            <a:r>
              <a:rPr lang="fa-IR" sz="2400" dirty="0" smtClean="0"/>
              <a:t>•</a:t>
            </a:r>
            <a:r>
              <a:rPr lang="en-US" sz="2400" dirty="0" smtClean="0"/>
              <a:t>self-attention   </a:t>
            </a:r>
            <a:r>
              <a:rPr lang="fa-IR" sz="2400" dirty="0" smtClean="0"/>
              <a:t> </a:t>
            </a:r>
            <a:r>
              <a:rPr lang="fa-IR" sz="2400" dirty="0" smtClean="0"/>
              <a:t> روشی برای موازی سازی </a:t>
            </a:r>
            <a:r>
              <a:rPr lang="en-US" sz="2400" dirty="0" smtClean="0"/>
              <a:t>attention</a:t>
            </a:r>
            <a:endParaRPr lang="fa-IR" sz="2400" dirty="0" smtClean="0"/>
          </a:p>
          <a:p>
            <a:pPr algn="r" rtl="1"/>
            <a:r>
              <a:rPr lang="fa-IR" sz="2400" dirty="0"/>
              <a:t> </a:t>
            </a:r>
            <a:r>
              <a:rPr lang="fa-IR" sz="2400" dirty="0" smtClean="0"/>
              <a:t>                           </a:t>
            </a:r>
            <a:r>
              <a:rPr lang="fa-IR" sz="2400" dirty="0" smtClean="0"/>
              <a:t> </a:t>
            </a:r>
            <a:r>
              <a:rPr lang="fa-IR" sz="2400" dirty="0" smtClean="0"/>
              <a:t>تمرکز متن روی روابط داخلی مثلا یافتن مرجع ضمایر</a:t>
            </a:r>
            <a:endParaRPr lang="en-US" sz="24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74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648071"/>
          </a:xfrm>
        </p:spPr>
        <p:txBody>
          <a:bodyPr/>
          <a:lstStyle/>
          <a:p>
            <a:r>
              <a:rPr lang="fa-IR" dirty="0" smtClean="0"/>
              <a:t>فهرست مطالب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fa-IR" dirty="0" smtClean="0"/>
              <a:t>مقدمه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fa-IR" dirty="0" smtClean="0"/>
              <a:t>انواع مدل های </a:t>
            </a:r>
            <a:r>
              <a:rPr lang="fa-IR" dirty="0" smtClean="0"/>
              <a:t>زبانی</a:t>
            </a:r>
            <a:endParaRPr lang="en-US" dirty="0" smtClean="0"/>
          </a:p>
          <a:p>
            <a:pPr marL="914400" lvl="1" indent="-457200" algn="r" rtl="1">
              <a:buFont typeface="Arial" pitchFamily="34" charset="0"/>
              <a:buChar char="•"/>
            </a:pPr>
            <a:r>
              <a:rPr lang="fa-IR" dirty="0" smtClean="0"/>
              <a:t>مدل های اماری</a:t>
            </a:r>
            <a:endParaRPr lang="fa-IR" dirty="0" smtClean="0"/>
          </a:p>
          <a:p>
            <a:pPr marL="914400" lvl="1" indent="-457200" algn="r" rtl="1">
              <a:buFont typeface="Arial" pitchFamily="34" charset="0"/>
              <a:buChar char="•"/>
            </a:pPr>
            <a:r>
              <a:rPr lang="fa-IR" dirty="0" smtClean="0"/>
              <a:t>بررسی عامل های اختلاف شبکه های عصبی</a:t>
            </a:r>
          </a:p>
          <a:p>
            <a:pPr marL="1371600" lvl="2" indent="-457200" algn="r" rtl="1">
              <a:buFont typeface="Arial" pitchFamily="34" charset="0"/>
              <a:buChar char="•"/>
            </a:pPr>
            <a:r>
              <a:rPr lang="fa-IR" dirty="0" smtClean="0"/>
              <a:t>انواع واحدهای محاسباتی</a:t>
            </a:r>
          </a:p>
          <a:p>
            <a:pPr marL="1371600" lvl="2" indent="-457200" algn="r" rtl="1">
              <a:buFont typeface="Arial" pitchFamily="34" charset="0"/>
              <a:buChar char="•"/>
            </a:pPr>
            <a:r>
              <a:rPr lang="en-US" dirty="0" smtClean="0"/>
              <a:t>Embedding</a:t>
            </a:r>
            <a:endParaRPr lang="fa-IR" dirty="0" smtClean="0"/>
          </a:p>
          <a:p>
            <a:pPr marL="1371600" lvl="2" indent="-457200" algn="r" rtl="1">
              <a:buFont typeface="Arial" pitchFamily="34" charset="0"/>
              <a:buChar char="•"/>
            </a:pPr>
            <a:r>
              <a:rPr lang="en-US" dirty="0" smtClean="0"/>
              <a:t>Attention</a:t>
            </a:r>
            <a:endParaRPr lang="fa-IR" dirty="0" smtClean="0"/>
          </a:p>
          <a:p>
            <a:pPr marL="1371600" lvl="2" indent="-457200" algn="r" rtl="1">
              <a:buFont typeface="Arial" pitchFamily="34" charset="0"/>
              <a:buChar char="•"/>
            </a:pPr>
            <a:r>
              <a:rPr lang="fa-IR" dirty="0" smtClean="0"/>
              <a:t>روش های تعلیم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188640"/>
            <a:ext cx="7772400" cy="648071"/>
          </a:xfrm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bg1"/>
                </a:solidFill>
              </a:rPr>
              <a:t>انواع روش های تعلیم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/>
              <a:t>روشهای </a:t>
            </a:r>
            <a:r>
              <a:rPr lang="en-US" sz="2400" dirty="0"/>
              <a:t>supervised</a:t>
            </a:r>
          </a:p>
          <a:p>
            <a:pPr algn="r" rtl="1"/>
            <a:r>
              <a:rPr lang="fa-IR" sz="2400" dirty="0" smtClean="0"/>
              <a:t>فرض </a:t>
            </a:r>
            <a:r>
              <a:rPr lang="fa-IR" sz="2400" dirty="0"/>
              <a:t>کنیم داده ی ورودی ما </a:t>
            </a:r>
            <a:r>
              <a:rPr lang="en-US" sz="2400" dirty="0"/>
              <a:t>x</a:t>
            </a:r>
            <a:r>
              <a:rPr lang="fa-IR" sz="2400" dirty="0"/>
              <a:t> و داده ی خروجی ما </a:t>
            </a:r>
            <a:r>
              <a:rPr lang="en-US" sz="2400" dirty="0"/>
              <a:t>y</a:t>
            </a:r>
            <a:r>
              <a:rPr lang="fa-IR" sz="2400" dirty="0"/>
              <a:t> باشد، در نتیجه ما به دنبال تعلیم تابع </a:t>
            </a:r>
            <a:r>
              <a:rPr lang="fa-IR" sz="2400" dirty="0" smtClean="0"/>
              <a:t>احتمال(</a:t>
            </a:r>
            <a:r>
              <a:rPr lang="en-US" sz="2400" dirty="0" smtClean="0"/>
              <a:t>p(</a:t>
            </a:r>
            <a:r>
              <a:rPr lang="en-US" sz="2400" dirty="0" err="1" smtClean="0"/>
              <a:t>y|x</a:t>
            </a:r>
            <a:r>
              <a:rPr lang="fa-IR" sz="2400" dirty="0" smtClean="0"/>
              <a:t> </a:t>
            </a:r>
            <a:r>
              <a:rPr lang="en-US" sz="2400" dirty="0" smtClean="0"/>
              <a:t>P=</a:t>
            </a:r>
            <a:r>
              <a:rPr lang="fa-IR" sz="2400" dirty="0" smtClean="0"/>
              <a:t>هستیم.</a:t>
            </a:r>
          </a:p>
          <a:p>
            <a:pPr algn="r" rtl="1"/>
            <a:endParaRPr lang="en-US" sz="2400" dirty="0"/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fa-IR" sz="2000" dirty="0"/>
              <a:t>در روش </a:t>
            </a:r>
            <a:r>
              <a:rPr lang="en-US" sz="2000" b="1" dirty="0"/>
              <a:t>Generative </a:t>
            </a:r>
            <a:r>
              <a:rPr lang="fa-IR" sz="2000" dirty="0"/>
              <a:t> برای تعلیم احتمال </a:t>
            </a:r>
            <a:r>
              <a:rPr lang="en-US" sz="2000" dirty="0"/>
              <a:t>P</a:t>
            </a:r>
            <a:r>
              <a:rPr lang="fa-IR" sz="2000" dirty="0"/>
              <a:t>، ابتدا شبکه احتمالات </a:t>
            </a:r>
            <a:r>
              <a:rPr lang="en-US" sz="2000" dirty="0"/>
              <a:t>p(y)</a:t>
            </a:r>
            <a:r>
              <a:rPr lang="fa-IR" sz="2000" dirty="0"/>
              <a:t> و</a:t>
            </a:r>
            <a:r>
              <a:rPr lang="en-US" sz="2000" dirty="0"/>
              <a:t>p(</a:t>
            </a:r>
            <a:r>
              <a:rPr lang="en-US" sz="2000" dirty="0" err="1"/>
              <a:t>x|y</a:t>
            </a:r>
            <a:r>
              <a:rPr lang="en-US" sz="2000" dirty="0"/>
              <a:t>) </a:t>
            </a:r>
            <a:r>
              <a:rPr lang="fa-IR" sz="2000" dirty="0"/>
              <a:t> را می اموزد. سپس از طریق قانون بیز، احتمال </a:t>
            </a:r>
            <a:r>
              <a:rPr lang="en-US" sz="2000" dirty="0"/>
              <a:t>P</a:t>
            </a:r>
            <a:r>
              <a:rPr lang="fa-IR" sz="2000" dirty="0"/>
              <a:t> به صورت زیر قابل محاسبه </a:t>
            </a:r>
            <a:r>
              <a:rPr lang="fa-IR" sz="2000" dirty="0" smtClean="0"/>
              <a:t>است.</a:t>
            </a:r>
          </a:p>
          <a:p>
            <a:pPr marL="800100" lvl="1" indent="-342900" algn="r" rtl="1">
              <a:buFont typeface="Courier New" pitchFamily="49" charset="0"/>
              <a:buChar char="o"/>
            </a:pPr>
            <a:endParaRPr lang="en-US" sz="2000" dirty="0"/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fa-IR" sz="2000" dirty="0"/>
              <a:t>در روش </a:t>
            </a:r>
            <a:r>
              <a:rPr lang="en-US" sz="2000" b="1" dirty="0"/>
              <a:t>Discriminative </a:t>
            </a:r>
            <a:r>
              <a:rPr lang="fa-IR" sz="2000" dirty="0"/>
              <a:t>تابع احتمال </a:t>
            </a:r>
            <a:r>
              <a:rPr lang="en-US" sz="2000" dirty="0"/>
              <a:t>P</a:t>
            </a:r>
            <a:r>
              <a:rPr lang="fa-IR" sz="2000" dirty="0"/>
              <a:t> مستقیما تعلیم </a:t>
            </a:r>
            <a:r>
              <a:rPr lang="fa-IR" sz="2000" dirty="0" smtClean="0"/>
              <a:t>داده </a:t>
            </a:r>
            <a:r>
              <a:rPr lang="fa-IR" sz="2000" dirty="0"/>
              <a:t>میشود</a:t>
            </a:r>
            <a:r>
              <a:rPr lang="fa-IR" sz="2000" dirty="0" smtClean="0"/>
              <a:t>.</a:t>
            </a:r>
            <a:endParaRPr lang="en-US" sz="2000" dirty="0" smtClean="0"/>
          </a:p>
          <a:p>
            <a:pPr marL="342900" indent="-342900" algn="r" rtl="1">
              <a:buFont typeface="Courier New" pitchFamily="49" charset="0"/>
              <a:buChar char="o"/>
            </a:pPr>
            <a:r>
              <a:rPr lang="en-US" sz="2400" dirty="0" smtClean="0"/>
              <a:t>Unsupervised</a:t>
            </a:r>
          </a:p>
          <a:p>
            <a:pPr marL="342900" indent="-342900" algn="r" rtl="1">
              <a:buFont typeface="Courier New" pitchFamily="49" charset="0"/>
              <a:buChar char="o"/>
            </a:pPr>
            <a:r>
              <a:rPr lang="en-US" sz="2400" dirty="0" smtClean="0"/>
              <a:t>Semi supervised</a:t>
            </a:r>
          </a:p>
          <a:p>
            <a:pPr marL="342900" indent="-342900" algn="r" rtl="1">
              <a:buFont typeface="Courier New" pitchFamily="49" charset="0"/>
              <a:buChar char="o"/>
            </a:pPr>
            <a:endParaRPr lang="en-US" sz="24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35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188640"/>
            <a:ext cx="7772400" cy="648071"/>
          </a:xfrm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bg1"/>
                </a:solidFill>
              </a:rPr>
              <a:t>انواع روش های تعلیم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>
                <a:cs typeface="+mj-cs"/>
              </a:rPr>
              <a:t>در روش </a:t>
            </a:r>
            <a:r>
              <a:rPr lang="en-US" sz="2400" dirty="0" err="1" smtClean="0">
                <a:cs typeface="+mj-cs"/>
              </a:rPr>
              <a:t>semisupervised</a:t>
            </a:r>
            <a:r>
              <a:rPr lang="fa-IR" sz="2400" dirty="0" smtClean="0">
                <a:cs typeface="+mj-cs"/>
              </a:rPr>
              <a:t>، وزنهای بدست امده از شبکه پیش تعلیم داده شده، به عنوان وزن های اولیه شبکه اصلی استفاده میشود.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en-US" sz="2400" dirty="0" smtClean="0">
              <a:cs typeface="+mj-cs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>
                <a:cs typeface="+mj-cs"/>
              </a:rPr>
              <a:t>انواع روش های پیش تعلیم:</a:t>
            </a:r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en-US" sz="2000" b="1" dirty="0" smtClean="0"/>
              <a:t>feature-base</a:t>
            </a:r>
            <a:r>
              <a:rPr lang="fa-IR" sz="2000" b="1" dirty="0" smtClean="0"/>
              <a:t> </a:t>
            </a:r>
            <a:r>
              <a:rPr lang="fa-IR" sz="2000" dirty="0" smtClean="0"/>
              <a:t>مثل </a:t>
            </a:r>
            <a:r>
              <a:rPr lang="en-US" sz="2000" dirty="0" smtClean="0"/>
              <a:t>ELMO</a:t>
            </a:r>
            <a:endParaRPr lang="fa-IR" sz="2000" dirty="0" smtClean="0"/>
          </a:p>
          <a:p>
            <a:pPr marL="800100" lvl="1" indent="-342900" algn="r" rtl="1">
              <a:buFont typeface="Arial" pitchFamily="34" charset="0"/>
              <a:buChar char="•"/>
            </a:pPr>
            <a:r>
              <a:rPr lang="en-US" sz="2000" b="1" dirty="0" smtClean="0">
                <a:cs typeface="+mj-cs"/>
              </a:rPr>
              <a:t>fine- tune base</a:t>
            </a:r>
            <a:r>
              <a:rPr lang="fa-IR" sz="2000" b="1" dirty="0" smtClean="0">
                <a:cs typeface="+mj-cs"/>
              </a:rPr>
              <a:t> </a:t>
            </a:r>
            <a:r>
              <a:rPr lang="fa-IR" sz="2000" dirty="0" smtClean="0">
                <a:cs typeface="+mj-cs"/>
              </a:rPr>
              <a:t>مثل </a:t>
            </a:r>
            <a:r>
              <a:rPr lang="en-US" sz="2000" dirty="0" smtClean="0">
                <a:cs typeface="+mj-cs"/>
              </a:rPr>
              <a:t>BERT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en-US" sz="2400" dirty="0" smtClean="0"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" b="47865"/>
          <a:stretch/>
        </p:blipFill>
        <p:spPr bwMode="auto">
          <a:xfrm>
            <a:off x="1547664" y="3573016"/>
            <a:ext cx="6436732" cy="26662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54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</a:rPr>
              <a:t>ایراد پیش تعلیم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/>
              <a:t>شبکه برای یادگرفتن یک ارائه کلی و نه برای رسیدن به یک ارائه خاص یک تسک تعلیم </a:t>
            </a:r>
            <a:r>
              <a:rPr lang="fa-IR" sz="2400" dirty="0" smtClean="0"/>
              <a:t>میبیند.</a:t>
            </a:r>
          </a:p>
          <a:p>
            <a:pPr algn="r" rtl="1"/>
            <a:r>
              <a:rPr lang="fa-IR" sz="2400" dirty="0" smtClean="0"/>
              <a:t>ارائه </a:t>
            </a:r>
            <a:r>
              <a:rPr lang="fa-IR" sz="2400" dirty="0"/>
              <a:t>یک مدل </a:t>
            </a:r>
            <a:r>
              <a:rPr lang="en-US" sz="2400" dirty="0"/>
              <a:t>self-train </a:t>
            </a:r>
            <a:r>
              <a:rPr lang="fa-IR" sz="2400" dirty="0"/>
              <a:t> ارائه میدهد. </a:t>
            </a:r>
            <a:endParaRPr lang="fa-IR" sz="2400" dirty="0" smtClean="0"/>
          </a:p>
          <a:p>
            <a:pPr algn="r" rtl="1"/>
            <a:r>
              <a:rPr lang="fa-IR" sz="2400" dirty="0" smtClean="0"/>
              <a:t>در </a:t>
            </a:r>
            <a:r>
              <a:rPr lang="fa-IR" sz="2400" dirty="0"/>
              <a:t>این مدل ،شبکه روی داده های برچسبدار تعلیم میبیند</a:t>
            </a:r>
            <a:r>
              <a:rPr lang="fa-IR" sz="2400" dirty="0" smtClean="0"/>
              <a:t>.</a:t>
            </a:r>
          </a:p>
          <a:p>
            <a:pPr algn="r" rtl="1"/>
            <a:r>
              <a:rPr lang="fa-IR" sz="2400" dirty="0" smtClean="0"/>
              <a:t>سپس </a:t>
            </a:r>
            <a:r>
              <a:rPr lang="fa-IR" sz="2400" dirty="0"/>
              <a:t>در مواجهه با داده ی بدون برچسب برای پیش بینی در مورد یک مثال، مانند یک معلم و برای اموزش دیدن روی این داده ها، مانند یک دانش اموز عمل میکند.</a:t>
            </a:r>
            <a:endParaRPr lang="en-US" sz="2400" dirty="0"/>
          </a:p>
          <a:p>
            <a:pPr algn="r" rtl="1"/>
            <a:r>
              <a:rPr lang="fa-IR" sz="2400" dirty="0"/>
              <a:t>علاوه بر این مدل طوری طراحی شده که برای یک نوع داده با نمایش های مختلف، پیش بینی یکسانی داشته باشد.</a:t>
            </a:r>
            <a:endParaRPr lang="en-US" sz="2400" dirty="0"/>
          </a:p>
          <a:p>
            <a:pPr algn="r" rt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06C8A-91F5-4C67-B2AA-70A72377FF9E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652" y="188640"/>
            <a:ext cx="7772400" cy="648071"/>
          </a:xfrm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bg1"/>
                </a:solidFill>
              </a:rPr>
              <a:t>انتقال ویژگی ها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568952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>
                <a:cs typeface="+mj-cs"/>
              </a:rPr>
              <a:t>ایا روشی برای انتقال ویژگی ها بین شبکه ها وجود دارد؟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>
                <a:cs typeface="+mj-cs"/>
              </a:rPr>
              <a:t>ویژگی های عمومی لایه های اول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>
                <a:cs typeface="+mj-cs"/>
              </a:rPr>
              <a:t>ویژگی های  خاص لایه های اخر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>
              <a:cs typeface="+mj-cs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>
                <a:cs typeface="+mj-cs"/>
              </a:rPr>
              <a:t>روش: تعلیم یک شبکه روی تسک مبدا و انتقال لایه ها ی اولیه به تسک مقصد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>
              <a:cs typeface="+mj-cs"/>
            </a:endParaRPr>
          </a:p>
          <a:p>
            <a:pPr marL="342900" indent="-342900" algn="r" rtl="1">
              <a:buFont typeface="Arial" pitchFamily="34" charset="0"/>
              <a:buChar char="•"/>
            </a:pPr>
            <a:endParaRPr lang="en-US" sz="2400" dirty="0" smtClean="0"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94684"/>
              </p:ext>
            </p:extLst>
          </p:nvPr>
        </p:nvGraphicFramePr>
        <p:xfrm>
          <a:off x="1763688" y="3501008"/>
          <a:ext cx="6408712" cy="21202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25588"/>
                <a:gridCol w="884821"/>
                <a:gridCol w="4498303"/>
              </a:tblGrid>
              <a:tr h="106012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تعداد پارامترها ی لایه های اول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سایز مجموعه داده هدف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 نحوه تعلیم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67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زیاد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کم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Fine-tune </a:t>
                      </a:r>
                      <a:r>
                        <a:rPr lang="ar-SA" sz="1600" dirty="0">
                          <a:effectLst/>
                        </a:rPr>
                        <a:t> ممکن است منجر به </a:t>
                      </a:r>
                      <a:r>
                        <a:rPr lang="en-US" sz="1600" dirty="0" err="1">
                          <a:effectLst/>
                        </a:rPr>
                        <a:t>overfitting</a:t>
                      </a:r>
                      <a:r>
                        <a:rPr lang="ar-SA" sz="1600" dirty="0">
                          <a:effectLst/>
                        </a:rPr>
                        <a:t> شود و لذا فیچرهای لایه های اول فریز میشود.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337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کم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زیاد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برای بهبود عملکرد،میتوان کل شبکه را </a:t>
                      </a:r>
                      <a:r>
                        <a:rPr lang="en-US" sz="1600" dirty="0">
                          <a:effectLst/>
                        </a:rPr>
                        <a:t>fine-tune</a:t>
                      </a:r>
                      <a:r>
                        <a:rPr lang="ar-SA" sz="1600" dirty="0">
                          <a:effectLst/>
                        </a:rPr>
                        <a:t> کرد.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8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fa-IR" sz="7200" dirty="0" smtClean="0">
                <a:solidFill>
                  <a:schemeClr val="accent2"/>
                </a:solidFill>
              </a:rPr>
              <a:t>با سپاس از توجه شما</a:t>
            </a:r>
            <a:endParaRPr lang="en-US" sz="72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06C8A-91F5-4C67-B2AA-70A72377FF9E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772400" cy="648071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</a:rPr>
              <a:t>مقدمه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3577952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/>
              <a:t>پردازش زبان‌های طبیعی بر ارتباط انسان و رایانه، متمرکز است </a:t>
            </a:r>
            <a:r>
              <a:rPr lang="fa-IR" sz="2400" dirty="0" smtClean="0"/>
              <a:t>.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 smtClean="0"/>
              <a:t> </a:t>
            </a:r>
            <a:r>
              <a:rPr lang="ar-SA" sz="2400" dirty="0"/>
              <a:t>چالش اصلی و عمده در این زمینه،  درک زبان طبیعی و ماشینی کردن فرایند درک و برداشت مفاهیم بیان‌شده با یک زبان طبیعی </a:t>
            </a:r>
            <a:r>
              <a:rPr lang="ar-SA" sz="2400" dirty="0" smtClean="0"/>
              <a:t>انسانی </a:t>
            </a:r>
            <a:r>
              <a:rPr lang="ar-SA" sz="2400" dirty="0"/>
              <a:t>است</a:t>
            </a:r>
            <a:r>
              <a:rPr lang="ar-SA" sz="2400" dirty="0" smtClean="0"/>
              <a:t>.</a:t>
            </a: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dirty="0"/>
              <a:t>مدل سازی زبانی </a:t>
            </a:r>
            <a:r>
              <a:rPr lang="fa-IR" sz="2400" dirty="0"/>
              <a:t>(</a:t>
            </a:r>
            <a:r>
              <a:rPr lang="en-US" sz="2400" dirty="0"/>
              <a:t>LM</a:t>
            </a:r>
            <a:r>
              <a:rPr lang="fa-IR" sz="2400" dirty="0"/>
              <a:t>) روشی برای تشخیص این روابط در متن  و مدل سازی ان به گونه ای قابل فهم برای ماشین </a:t>
            </a:r>
            <a:r>
              <a:rPr lang="fa-IR" sz="2400" dirty="0" smtClean="0"/>
              <a:t>است. </a:t>
            </a:r>
            <a:endParaRPr lang="fa-IR" sz="2400" dirty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در مدلهای زبانی، ما به دنبال پیشبینی یک خروجی مناسب، به ازای داده های ورودی هستیم.</a:t>
            </a:r>
          </a:p>
          <a:p>
            <a:pPr marL="342900" indent="-342900" rtl="1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21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401" y="188640"/>
            <a:ext cx="7772400" cy="648071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</a:rPr>
              <a:t>انواع مدلهای زبانی:مدلهای زبانی اماری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4608512"/>
          </a:xfrm>
        </p:spPr>
        <p:txBody>
          <a:bodyPr/>
          <a:lstStyle/>
          <a:p>
            <a:pPr algn="r" rtl="1"/>
            <a:r>
              <a:rPr lang="fa-IR" sz="2400" dirty="0" smtClean="0"/>
              <a:t>مدلهای اماری، به </a:t>
            </a:r>
            <a:r>
              <a:rPr lang="fa-IR" sz="2400" dirty="0"/>
              <a:t>مدلهای احتمالاتی گفته میشود که قادر به پیش بینی کلمه بعدی در یک دنباله به ازای دریافت لغات قبلی </a:t>
            </a:r>
            <a:r>
              <a:rPr lang="fa-IR" sz="2400" dirty="0" smtClean="0"/>
              <a:t>هستند.</a:t>
            </a:r>
          </a:p>
          <a:p>
            <a:pPr algn="r" rtl="1"/>
            <a:endParaRPr lang="fa-IR" sz="2400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2400" dirty="0" smtClean="0"/>
              <a:t>مشکل1: پراکندگی داده ها، عدم مشاهده بسیاری از دنباله ها در تعلیم</a:t>
            </a:r>
          </a:p>
          <a:p>
            <a:pPr algn="r" rtl="1"/>
            <a:r>
              <a:rPr lang="fa-IR" sz="2400" dirty="0" smtClean="0"/>
              <a:t>      فرض وابستگی هر لغت  فقط به </a:t>
            </a:r>
            <a:r>
              <a:rPr lang="en-US" sz="2400" dirty="0" smtClean="0"/>
              <a:t>n</a:t>
            </a:r>
            <a:r>
              <a:rPr lang="fa-IR" sz="2400" dirty="0" smtClean="0"/>
              <a:t> لغت قبلی : </a:t>
            </a:r>
            <a:r>
              <a:rPr lang="en-US" sz="2400" dirty="0" smtClean="0"/>
              <a:t>n-gram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en-US" sz="2400" dirty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2400" dirty="0" smtClean="0"/>
              <a:t>مشکل2: عدم در نظر گرفتن </a:t>
            </a:r>
            <a:r>
              <a:rPr lang="en-US" sz="2400" dirty="0" smtClean="0"/>
              <a:t>similarity</a:t>
            </a:r>
            <a:r>
              <a:rPr lang="fa-IR" sz="2400" dirty="0" smtClean="0"/>
              <a:t>               </a:t>
            </a:r>
            <a:r>
              <a:rPr lang="en-US" sz="2400" dirty="0" smtClean="0"/>
              <a:t>class base n-gram</a:t>
            </a:r>
            <a:endParaRPr lang="fa-IR" sz="2400" dirty="0" smtClean="0"/>
          </a:p>
          <a:p>
            <a:pPr marL="285750" indent="-285750" algn="r" rtl="1">
              <a:buFont typeface="Arial" pitchFamily="34" charset="0"/>
              <a:buChar char="•"/>
            </a:pPr>
            <a:endParaRPr lang="fa-IR" sz="2400" dirty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2400" dirty="0" smtClean="0"/>
              <a:t>مشکل3: قوانین سخت </a:t>
            </a:r>
            <a:r>
              <a:rPr lang="en-US" sz="2400" dirty="0" smtClean="0"/>
              <a:t>similarity</a:t>
            </a:r>
            <a:r>
              <a:rPr lang="fa-IR" sz="2400" dirty="0" smtClean="0"/>
              <a:t>: هر کلمه فقط در یک دسته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491880" y="4062591"/>
            <a:ext cx="64807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971600" y="2807689"/>
            <a:ext cx="64807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03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772400" cy="648071"/>
          </a:xfrm>
        </p:spPr>
        <p:txBody>
          <a:bodyPr/>
          <a:lstStyle/>
          <a:p>
            <a:r>
              <a:rPr lang="fa-IR" dirty="0">
                <a:solidFill>
                  <a:schemeClr val="bg1"/>
                </a:solidFill>
              </a:rPr>
              <a:t>انواع مدلهای زبانی:مدلهای زبانی </a:t>
            </a:r>
            <a:r>
              <a:rPr lang="fa-IR" dirty="0" smtClean="0">
                <a:solidFill>
                  <a:schemeClr val="bg1"/>
                </a:solidFill>
              </a:rPr>
              <a:t>عصبی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944816" cy="4514056"/>
          </a:xfrm>
        </p:spPr>
        <p:txBody>
          <a:bodyPr/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fa-IR" sz="2400" dirty="0" smtClean="0"/>
              <a:t>مدلهایی که در ان از یک تعلیم یک شبکه ی عصبی استفاده میکنیم.در این شبکه ها، مشکل 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 </a:t>
            </a:r>
            <a:r>
              <a:rPr lang="fa-IR" sz="2400" dirty="0" smtClean="0"/>
              <a:t> و</a:t>
            </a:r>
            <a:r>
              <a:rPr lang="en-US" sz="2400" dirty="0" smtClean="0"/>
              <a:t> similarity </a:t>
            </a:r>
            <a:r>
              <a:rPr lang="fa-IR" sz="2400" dirty="0" smtClean="0"/>
              <a:t>به کمک مفهوم </a:t>
            </a:r>
            <a:r>
              <a:rPr lang="en-US" sz="2400" dirty="0" smtClean="0"/>
              <a:t>embedding</a:t>
            </a:r>
            <a:r>
              <a:rPr lang="fa-IR" sz="2400" dirty="0" smtClean="0"/>
              <a:t> قابل حل است.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457200" indent="-457200" algn="r" rtl="1">
              <a:buFont typeface="Arial" pitchFamily="34" charset="0"/>
              <a:buChar char="•"/>
            </a:pPr>
            <a:r>
              <a:rPr lang="fa-IR" sz="2400" dirty="0" smtClean="0"/>
              <a:t>عامل های ایجادکننده شبکه های عصبی مختلف:</a:t>
            </a:r>
          </a:p>
          <a:p>
            <a:pPr marL="914400" lvl="1" indent="-457200" algn="r" rtl="1">
              <a:buFont typeface="Courier New" pitchFamily="49" charset="0"/>
              <a:buChar char="o"/>
            </a:pPr>
            <a:r>
              <a:rPr lang="fa-IR" sz="2000" dirty="0"/>
              <a:t>تعداد لایه </a:t>
            </a:r>
            <a:endParaRPr lang="fa-IR" sz="2000" dirty="0" smtClean="0"/>
          </a:p>
          <a:p>
            <a:pPr marL="914400" lvl="1" indent="-457200" algn="r" rtl="1">
              <a:buFont typeface="Courier New" pitchFamily="49" charset="0"/>
              <a:buChar char="o"/>
            </a:pPr>
            <a:r>
              <a:rPr lang="fa-IR" sz="2000" dirty="0" smtClean="0"/>
              <a:t>تعداد </a:t>
            </a:r>
            <a:r>
              <a:rPr lang="fa-IR" sz="2000" dirty="0"/>
              <a:t>نرون ها در هر </a:t>
            </a:r>
            <a:r>
              <a:rPr lang="fa-IR" sz="2000" dirty="0" smtClean="0"/>
              <a:t>لایه</a:t>
            </a:r>
            <a:endParaRPr lang="en-US" sz="2000" dirty="0"/>
          </a:p>
          <a:p>
            <a:pPr marL="742950" lvl="1" indent="-285750" algn="r" rtl="1">
              <a:buFont typeface="Courier New" pitchFamily="49" charset="0"/>
              <a:buChar char="o"/>
            </a:pPr>
            <a:r>
              <a:rPr lang="fa-IR" sz="2000" dirty="0"/>
              <a:t>نوع تابع فعالیت در هر </a:t>
            </a:r>
            <a:r>
              <a:rPr lang="fa-IR" sz="2000" dirty="0" smtClean="0"/>
              <a:t>نرون</a:t>
            </a:r>
          </a:p>
          <a:p>
            <a:pPr marL="742950" lvl="1" indent="-285750" algn="r" rtl="1">
              <a:buFont typeface="Courier New" pitchFamily="49" charset="0"/>
              <a:buChar char="o"/>
            </a:pPr>
            <a:r>
              <a:rPr lang="fa-IR" sz="2000" dirty="0" smtClean="0"/>
              <a:t>نوع </a:t>
            </a:r>
            <a:r>
              <a:rPr lang="fa-IR" sz="2000" dirty="0"/>
              <a:t>نرون ها و یا به عبارتی واحد های محاسباتی</a:t>
            </a:r>
            <a:endParaRPr lang="en-US" sz="2000" dirty="0"/>
          </a:p>
          <a:p>
            <a:pPr marL="742950" lvl="1" indent="-285750" algn="r" rtl="1">
              <a:buFont typeface="Courier New" pitchFamily="49" charset="0"/>
              <a:buChar char="o"/>
            </a:pPr>
            <a:r>
              <a:rPr lang="fa-IR" sz="2000" dirty="0"/>
              <a:t>نوع تعلیم بر اساس داده </a:t>
            </a:r>
            <a:r>
              <a:rPr lang="fa-IR" sz="2000" dirty="0" smtClean="0"/>
              <a:t>ورودی </a:t>
            </a:r>
            <a:endParaRPr lang="en-US" sz="2000" dirty="0" smtClean="0"/>
          </a:p>
          <a:p>
            <a:pPr marL="457200" indent="-457200" algn="r" rtl="1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3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744" y="188640"/>
            <a:ext cx="7772400" cy="648071"/>
          </a:xfrm>
        </p:spPr>
        <p:txBody>
          <a:bodyPr/>
          <a:lstStyle/>
          <a:p>
            <a:pPr rtl="1"/>
            <a:r>
              <a:rPr lang="fa-IR" dirty="0" smtClean="0">
                <a:solidFill>
                  <a:schemeClr val="bg1"/>
                </a:solidFill>
              </a:rPr>
              <a:t>بررسی شبکه های عصبی پردازش متن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1196752"/>
                <a:ext cx="6872808" cy="4442048"/>
              </a:xfrm>
            </p:spPr>
            <p:txBody>
              <a:bodyPr/>
              <a:lstStyle/>
              <a:p>
                <a:pPr marL="914400" lvl="1" indent="-457200" algn="r" rtl="1">
                  <a:buFont typeface="Arial" pitchFamily="34" charset="0"/>
                  <a:buChar char="•"/>
                </a:pPr>
                <a:r>
                  <a:rPr lang="fa-IR" sz="2400" dirty="0" smtClean="0">
                    <a:cs typeface="+mn-cs"/>
                  </a:rPr>
                  <a:t>تعداد لایه</a:t>
                </a:r>
                <a:r>
                  <a:rPr lang="en-US" sz="2400" dirty="0" smtClean="0">
                    <a:cs typeface="+mn-cs"/>
                  </a:rPr>
                  <a:t> </a:t>
                </a:r>
                <a:r>
                  <a:rPr lang="fa-IR" sz="2400" dirty="0" smtClean="0">
                    <a:cs typeface="+mn-cs"/>
                  </a:rPr>
                  <a:t>: معمولا 2 یا 3 لایه مخفی</a:t>
                </a:r>
                <a:endParaRPr lang="en-US" sz="2400" dirty="0" smtClean="0">
                  <a:cs typeface="+mn-cs"/>
                </a:endParaRPr>
              </a:p>
              <a:p>
                <a:pPr marL="914400" lvl="1" indent="-457200" algn="r" rtl="1">
                  <a:buFont typeface="Arial" pitchFamily="34" charset="0"/>
                  <a:buChar char="•"/>
                </a:pPr>
                <a:endParaRPr lang="fa-IR" sz="2400" dirty="0">
                  <a:cs typeface="+mn-cs"/>
                </a:endParaRPr>
              </a:p>
              <a:p>
                <a:pPr marL="914400" lvl="1" indent="-457200" algn="r" rtl="1">
                  <a:buFont typeface="Arial" pitchFamily="34" charset="0"/>
                  <a:buChar char="•"/>
                </a:pPr>
                <a:r>
                  <a:rPr lang="fa-IR" sz="2400" dirty="0">
                    <a:cs typeface="+mn-cs"/>
                  </a:rPr>
                  <a:t>تعداد نرون ها در هر </a:t>
                </a:r>
                <a:r>
                  <a:rPr lang="fa-IR" sz="2400" dirty="0" smtClean="0">
                    <a:cs typeface="+mn-cs"/>
                  </a:rPr>
                  <a:t>لایه  ≤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/>
                            <a:cs typeface="+mn-cs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# </m:t>
                        </m:r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الگوها</m:t>
                        </m:r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  ∗ # </m:t>
                        </m:r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ورودیها</m:t>
                        </m:r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2</m:t>
                        </m:r>
                        <m:r>
                          <a:rPr lang="fa-IR" sz="2400" b="0" i="1" smtClean="0">
                            <a:latin typeface="Cambria Math"/>
                            <a:cs typeface="+mn-cs"/>
                          </a:rPr>
                          <m:t> </m:t>
                        </m:r>
                      </m:den>
                    </m:f>
                  </m:oMath>
                </a14:m>
                <a:endParaRPr lang="en-US" sz="2400" dirty="0" smtClean="0">
                  <a:cs typeface="+mn-cs"/>
                </a:endParaRPr>
              </a:p>
              <a:p>
                <a:pPr marL="914400" lvl="1" indent="-457200" algn="r" rtl="1">
                  <a:buFont typeface="Arial" pitchFamily="34" charset="0"/>
                  <a:buChar char="•"/>
                </a:pPr>
                <a:endParaRPr lang="fa-IR" sz="2400" dirty="0" smtClean="0">
                  <a:cs typeface="+mn-cs"/>
                </a:endParaRPr>
              </a:p>
              <a:p>
                <a:pPr marL="742950" lvl="1" indent="-285750" algn="r" rtl="1">
                  <a:buFont typeface="Arial" pitchFamily="34" charset="0"/>
                  <a:buChar char="•"/>
                </a:pPr>
                <a:r>
                  <a:rPr lang="fa-IR" sz="2400" dirty="0" smtClean="0">
                    <a:cs typeface="+mn-cs"/>
                  </a:rPr>
                  <a:t>نوع </a:t>
                </a:r>
                <a:r>
                  <a:rPr lang="fa-IR" sz="2400" dirty="0">
                    <a:cs typeface="+mn-cs"/>
                  </a:rPr>
                  <a:t>تابع فعالیت در هر </a:t>
                </a:r>
                <a:r>
                  <a:rPr lang="fa-IR" sz="2400" dirty="0" smtClean="0">
                    <a:cs typeface="+mn-cs"/>
                  </a:rPr>
                  <a:t>نرون</a:t>
                </a:r>
              </a:p>
              <a:p>
                <a:pPr marL="1200150" lvl="2" indent="-285750" algn="r" rtl="1">
                  <a:buFont typeface="Courier New" pitchFamily="49" charset="0"/>
                  <a:buChar char="o"/>
                </a:pPr>
                <a:r>
                  <a:rPr lang="en-US" sz="2000" dirty="0" smtClean="0">
                    <a:cs typeface="+mn-cs"/>
                  </a:rPr>
                  <a:t>Sigmoid</a:t>
                </a:r>
              </a:p>
              <a:p>
                <a:pPr marL="1200150" lvl="2" indent="-285750" algn="r" rtl="1">
                  <a:buFont typeface="Courier New" pitchFamily="49" charset="0"/>
                  <a:buChar char="o"/>
                </a:pPr>
                <a:r>
                  <a:rPr lang="en-US" sz="2000" dirty="0" err="1" smtClean="0">
                    <a:cs typeface="+mn-cs"/>
                  </a:rPr>
                  <a:t>Softmax</a:t>
                </a:r>
                <a:endParaRPr lang="fa-IR" sz="2000" dirty="0" smtClean="0">
                  <a:cs typeface="+mn-cs"/>
                </a:endParaRPr>
              </a:p>
              <a:p>
                <a:pPr marL="1200150" lvl="2" indent="-285750" algn="r" rtl="1">
                  <a:buFont typeface="Courier New" pitchFamily="49" charset="0"/>
                  <a:buChar char="o"/>
                </a:pPr>
                <a:r>
                  <a:rPr lang="en-US" sz="2000" dirty="0" err="1" smtClean="0">
                    <a:cs typeface="+mn-cs"/>
                  </a:rPr>
                  <a:t>Relu</a:t>
                </a:r>
                <a:endParaRPr lang="en-US" sz="2000" dirty="0" smtClean="0">
                  <a:cs typeface="+mn-cs"/>
                </a:endParaRPr>
              </a:p>
              <a:p>
                <a:pPr marL="1200150" lvl="2" indent="-285750" algn="r" rtl="1">
                  <a:buFont typeface="Courier New" pitchFamily="49" charset="0"/>
                  <a:buChar char="o"/>
                </a:pPr>
                <a:r>
                  <a:rPr lang="en-US" sz="2000" dirty="0" smtClean="0">
                    <a:cs typeface="+mn-cs"/>
                  </a:rPr>
                  <a:t>GELU</a:t>
                </a:r>
              </a:p>
              <a:p>
                <a:pPr marL="1200150" lvl="2" indent="-285750" algn="r" rtl="1">
                  <a:buFont typeface="Courier New" pitchFamily="49" charset="0"/>
                  <a:buChar char="o"/>
                </a:pPr>
                <a:endParaRPr lang="fa-IR" sz="2000" dirty="0" smtClean="0">
                  <a:cs typeface="+mn-cs"/>
                </a:endParaRPr>
              </a:p>
              <a:p>
                <a:pPr marL="742950" lvl="1" indent="-285750" algn="r" rtl="1">
                  <a:buFont typeface="Arial" pitchFamily="34" charset="0"/>
                  <a:buChar char="•"/>
                </a:pPr>
                <a:endParaRPr lang="fa-IR" sz="2000" dirty="0" smtClean="0">
                  <a:cs typeface="+mn-cs"/>
                </a:endParaRPr>
              </a:p>
              <a:p>
                <a:pPr marL="1200150" lvl="2" indent="-285750" algn="r" rtl="1">
                  <a:buFont typeface="Arial" pitchFamily="34" charset="0"/>
                  <a:buChar char="•"/>
                </a:pPr>
                <a:endParaRPr lang="fa-IR" sz="2000" dirty="0">
                  <a:cs typeface="+mn-cs"/>
                </a:endParaRPr>
              </a:p>
              <a:p>
                <a:pPr marL="457200" indent="-457200" algn="l" rtl="1">
                  <a:buFont typeface="Arial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1196752"/>
                <a:ext cx="6872808" cy="4442048"/>
              </a:xfrm>
              <a:blipFill rotWithShape="1">
                <a:blip r:embed="rId3"/>
                <a:stretch>
                  <a:fillRect t="-1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err="1" smtClean="0">
                <a:solidFill>
                  <a:schemeClr val="bg1"/>
                </a:solidFill>
              </a:rPr>
              <a:t>feedforward</a:t>
            </a:r>
            <a:r>
              <a:rPr lang="fa-IR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7016824" cy="4370040"/>
          </a:xfrm>
        </p:spPr>
        <p:txBody>
          <a:bodyPr/>
          <a:lstStyle/>
          <a:p>
            <a:pPr algn="r" rtl="1"/>
            <a:r>
              <a:rPr lang="fa-IR" sz="2400" dirty="0" smtClean="0"/>
              <a:t>تشکیل شده از نرون های پرسپترون</a:t>
            </a:r>
            <a:r>
              <a:rPr lang="en-US" sz="2400" dirty="0" smtClean="0"/>
              <a:t>   </a:t>
            </a:r>
            <a:r>
              <a:rPr lang="fa-IR" sz="2400" dirty="0" smtClean="0"/>
              <a:t>         </a:t>
            </a:r>
            <a:r>
              <a:rPr lang="en-US" sz="2400" dirty="0" smtClean="0"/>
              <a:t>MLP</a:t>
            </a:r>
            <a:r>
              <a:rPr lang="fa-IR" sz="2400" dirty="0" smtClean="0"/>
              <a:t>  </a:t>
            </a:r>
            <a:endParaRPr lang="en-US" sz="2400" dirty="0" smtClean="0"/>
          </a:p>
          <a:p>
            <a:pPr algn="r" rtl="1"/>
            <a:r>
              <a:rPr lang="fa-IR" sz="2400" dirty="0" smtClean="0"/>
              <a:t>مشکلات: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محدود بودن به سایز ورودی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تعلیم مختلف یک مفهوم یکسان</a:t>
            </a:r>
          </a:p>
          <a:p>
            <a:pPr algn="l"/>
            <a:r>
              <a:rPr lang="fa-IR" sz="2400" dirty="0" smtClean="0">
                <a:solidFill>
                  <a:schemeClr val="bg1"/>
                </a:solidFill>
              </a:rPr>
              <a:t>تن</a:t>
            </a:r>
            <a:r>
              <a:rPr lang="fa-IR" sz="2400" dirty="0" smtClean="0"/>
              <a:t> </a:t>
            </a:r>
            <a:r>
              <a:rPr lang="en-US" sz="2400" dirty="0" smtClean="0"/>
              <a:t>I </a:t>
            </a:r>
            <a:r>
              <a:rPr lang="en-US" sz="2400" dirty="0"/>
              <a:t>like to drink </a:t>
            </a:r>
            <a:r>
              <a:rPr lang="en-US" sz="2400" dirty="0">
                <a:solidFill>
                  <a:srgbClr val="0070C0"/>
                </a:solidFill>
              </a:rPr>
              <a:t>juice</a:t>
            </a:r>
            <a:r>
              <a:rPr lang="en-US" sz="2400" dirty="0"/>
              <a:t> a </a:t>
            </a:r>
            <a:r>
              <a:rPr lang="en-US" sz="2400" dirty="0" smtClean="0"/>
              <a:t>lot</a:t>
            </a:r>
            <a:endParaRPr lang="fa-IR" sz="2400" dirty="0" smtClean="0"/>
          </a:p>
          <a:p>
            <a:pPr algn="l"/>
            <a:r>
              <a:rPr lang="fa-IR" sz="2400" dirty="0" smtClean="0"/>
              <a:t>    </a:t>
            </a:r>
            <a:r>
              <a:rPr lang="en-US" sz="2400" dirty="0" smtClean="0"/>
              <a:t>I like to drink a lot of </a:t>
            </a:r>
            <a:r>
              <a:rPr lang="en-US" sz="2400" dirty="0" smtClean="0">
                <a:solidFill>
                  <a:srgbClr val="0070C0"/>
                </a:solidFill>
              </a:rPr>
              <a:t>juice</a:t>
            </a:r>
            <a:endParaRPr lang="fa-IR" sz="2400" dirty="0" smtClean="0">
              <a:solidFill>
                <a:srgbClr val="0070C0"/>
              </a:solidFill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عدم در نظر گرفتن توالی کلمات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4211960" y="1628800"/>
            <a:ext cx="64807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03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RNN</a:t>
            </a:r>
            <a:r>
              <a:rPr lang="fa-IR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حل مشکل شبکه های </a:t>
            </a:r>
            <a:r>
              <a:rPr lang="en-US" sz="2400" dirty="0" smtClean="0"/>
              <a:t>FF</a:t>
            </a:r>
            <a:r>
              <a:rPr lang="fa-IR" sz="2400" dirty="0" smtClean="0"/>
              <a:t>: تعریف یک بلوک نود ورودی – در نظر گرفتن توالی کلمات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هر واحد محاسباتی یک حافظه برای حفظ حالت قبلی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هرحالت جدید = ورودی جدید + حالت قبلی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algn="r" rtl="1"/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مشکلات: </a:t>
            </a:r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fa-IR" sz="2000" dirty="0" smtClean="0"/>
              <a:t> عدم پشتیبانی از دنباله های طولانی به دلیل زوال گرادیان</a:t>
            </a:r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fa-IR" sz="2000" dirty="0" smtClean="0"/>
              <a:t>قادر نبودن به انتقال ویژگی ها به حالت های بعدی به دلیل نبود مکانیزمی برای ندید گرفتن ورودی فعلی</a:t>
            </a:r>
          </a:p>
          <a:p>
            <a:pPr marL="342900" indent="-342900" algn="r" rtl="1"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0938" r="135"/>
          <a:stretch/>
        </p:blipFill>
        <p:spPr>
          <a:xfrm>
            <a:off x="2983063" y="2852936"/>
            <a:ext cx="3781586" cy="159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711" y="116632"/>
            <a:ext cx="7772400" cy="648071"/>
          </a:xfrm>
        </p:spPr>
        <p:txBody>
          <a:bodyPr/>
          <a:lstStyle/>
          <a:p>
            <a:pPr rtl="1"/>
            <a:r>
              <a:rPr lang="fa-IR" sz="3200" dirty="0">
                <a:solidFill>
                  <a:schemeClr val="bg1"/>
                </a:solidFill>
              </a:rPr>
              <a:t>بررسی شبکه های عصبی پردازش </a:t>
            </a:r>
            <a:r>
              <a:rPr lang="fa-IR" sz="3200" dirty="0" smtClean="0">
                <a:solidFill>
                  <a:schemeClr val="bg1"/>
                </a:solidFill>
              </a:rPr>
              <a:t>متن: </a:t>
            </a:r>
            <a:r>
              <a:rPr lang="en-US" sz="3200" dirty="0" smtClean="0">
                <a:solidFill>
                  <a:schemeClr val="bg1"/>
                </a:solidFill>
              </a:rPr>
              <a:t>LSTM</a:t>
            </a:r>
            <a:r>
              <a:rPr lang="fa-IR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184576"/>
          </a:xfrm>
        </p:spPr>
        <p:txBody>
          <a:bodyPr/>
          <a:lstStyle/>
          <a:p>
            <a:pPr marL="342900" indent="-342900" algn="r" rtl="1">
              <a:buFont typeface="Arial" pitchFamily="34" charset="0"/>
              <a:buChar char="•"/>
            </a:pPr>
            <a:r>
              <a:rPr lang="fa-IR" sz="2400" dirty="0" smtClean="0"/>
              <a:t>حل مشکل شبکه های </a:t>
            </a:r>
            <a:r>
              <a:rPr lang="en-US" sz="2400" dirty="0" smtClean="0"/>
              <a:t>RNN</a:t>
            </a:r>
            <a:r>
              <a:rPr lang="fa-IR" sz="2400" dirty="0" smtClean="0"/>
              <a:t>: </a:t>
            </a:r>
            <a:r>
              <a:rPr lang="en-US" sz="2400" dirty="0"/>
              <a:t> </a:t>
            </a:r>
            <a:r>
              <a:rPr lang="fa-IR" sz="2400" dirty="0" smtClean="0"/>
              <a:t> به کمک معرفی 3 گیت مختلف</a:t>
            </a:r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en-US" sz="2000" dirty="0"/>
              <a:t>Input  Gate</a:t>
            </a:r>
            <a:r>
              <a:rPr lang="fa-IR" sz="2000" dirty="0"/>
              <a:t> /</a:t>
            </a:r>
            <a:r>
              <a:rPr lang="en-US" sz="2000" dirty="0"/>
              <a:t> update </a:t>
            </a:r>
            <a:endParaRPr lang="fa-IR" sz="2000" dirty="0"/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en-US" sz="2000" dirty="0" smtClean="0"/>
              <a:t>Forget Gate</a:t>
            </a:r>
            <a:endParaRPr lang="fa-IR" sz="2000" dirty="0" smtClean="0"/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en-US" sz="2000" dirty="0"/>
              <a:t>Output Gate</a:t>
            </a:r>
          </a:p>
          <a:p>
            <a:pPr marL="800100" lvl="1" indent="-342900" algn="r" rtl="1">
              <a:buFont typeface="Courier New" pitchFamily="49" charset="0"/>
              <a:buChar char="o"/>
            </a:pPr>
            <a:r>
              <a:rPr lang="fa-IR" sz="2000" dirty="0" smtClean="0"/>
              <a:t>همچنین یک سلول </a:t>
            </a:r>
            <a:r>
              <a:rPr lang="fa-IR" sz="2000" dirty="0"/>
              <a:t>حافظه به نام </a:t>
            </a:r>
            <a:r>
              <a:rPr lang="en-US" sz="2000" dirty="0"/>
              <a:t>c</a:t>
            </a:r>
            <a:r>
              <a:rPr lang="fa-IR" sz="2000" dirty="0"/>
              <a:t> در نظر گرفته شده است.</a:t>
            </a:r>
            <a:endParaRPr lang="en-US" sz="2000" dirty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marL="342900" indent="-342900" algn="r" rtl="1">
              <a:buFont typeface="Arial" pitchFamily="34" charset="0"/>
              <a:buChar char="•"/>
            </a:pPr>
            <a:endParaRPr lang="fa-IR" sz="2400" dirty="0" smtClean="0"/>
          </a:p>
          <a:p>
            <a:pPr lvl="1" algn="r" rtl="1"/>
            <a:r>
              <a:rPr lang="fa-IR" sz="2400" dirty="0" smtClean="0"/>
              <a:t>مشکلات</a:t>
            </a:r>
            <a:r>
              <a:rPr lang="fa-IR" sz="2400" dirty="0"/>
              <a:t> </a:t>
            </a:r>
            <a:r>
              <a:rPr lang="fa-IR" sz="2400" dirty="0" smtClean="0"/>
              <a:t>: معماری پیچیده</a:t>
            </a:r>
            <a:endParaRPr lang="en-US" sz="2400" dirty="0"/>
          </a:p>
          <a:p>
            <a:pPr marL="342900" indent="-342900" algn="r" rtl="1"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5" name="Picture 4" descr="ÙØªÛØ¬Ù ØªØµÙÛØ±Û Ø¨Ø±Ø§Û âªLSTMâ¬â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49" y="3212976"/>
            <a:ext cx="3960440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6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Custom 4">
      <a:majorFont>
        <a:latin typeface="Times New Roman"/>
        <a:ea typeface=""/>
        <a:cs typeface="B Nazanin"/>
      </a:majorFont>
      <a:minorFont>
        <a:latin typeface="Times New Roman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font">
      <a:majorFont>
        <a:latin typeface="Times New Roman"/>
        <a:ea typeface=""/>
        <a:cs typeface="B Nazanin"/>
      </a:majorFont>
      <a:minorFont>
        <a:latin typeface="Times New Roman"/>
        <a:ea typeface=""/>
        <a:cs typeface="B Nazani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868</TotalTime>
  <Words>1707</Words>
  <Application>Microsoft Office PowerPoint</Application>
  <PresentationFormat>On-screen Show (4:3)</PresentationFormat>
  <Paragraphs>248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Theme1</vt:lpstr>
      <vt:lpstr>Custom Design</vt:lpstr>
      <vt:lpstr> مدل های محاسباتی زبان جدید</vt:lpstr>
      <vt:lpstr>فهرست مطالب</vt:lpstr>
      <vt:lpstr>مقدمه</vt:lpstr>
      <vt:lpstr>انواع مدلهای زبانی:مدلهای زبانی اماری</vt:lpstr>
      <vt:lpstr>انواع مدلهای زبانی:مدلهای زبانی عصبی</vt:lpstr>
      <vt:lpstr>بررسی شبکه های عصبی پردازش متن</vt:lpstr>
      <vt:lpstr>بررسی شبکه های عصبی پردازش متن: feedforward </vt:lpstr>
      <vt:lpstr>بررسی شبکه های عصبی پردازش متن: RNN </vt:lpstr>
      <vt:lpstr>بررسی شبکه های عصبی پردازش متن: LSTM </vt:lpstr>
      <vt:lpstr>بررسی شبکه های عصبی پردازش متن: GRU </vt:lpstr>
      <vt:lpstr>بررسی شبکه های عصبی پردازش متن: convolutional </vt:lpstr>
      <vt:lpstr>بررسی شبکه های عصبی پردازش متن: convolutional </vt:lpstr>
      <vt:lpstr>بررسی شبکه های عصبی پردازش متن: GAN</vt:lpstr>
      <vt:lpstr>بررسی شبکه های عصبی پردازش متن: Auto encoder</vt:lpstr>
      <vt:lpstr>بررسی شبکه های عصبی پردازش متن: embedding</vt:lpstr>
      <vt:lpstr>انواع embedding </vt:lpstr>
      <vt:lpstr>انواع embedding </vt:lpstr>
      <vt:lpstr>attention </vt:lpstr>
      <vt:lpstr>روش های محاسبه attention </vt:lpstr>
      <vt:lpstr>انواع روش های تعلیم</vt:lpstr>
      <vt:lpstr>انواع روش های تعلیم</vt:lpstr>
      <vt:lpstr>ایراد پیش تعلیم</vt:lpstr>
      <vt:lpstr>انتقال ویژگی ها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مدل های محاسباتی زبان جدید</dc:title>
  <dc:creator>SAJJAD 2014</dc:creator>
  <cp:lastModifiedBy>SAJJAD 2014</cp:lastModifiedBy>
  <cp:revision>29</cp:revision>
  <dcterms:created xsi:type="dcterms:W3CDTF">2019-09-24T17:13:22Z</dcterms:created>
  <dcterms:modified xsi:type="dcterms:W3CDTF">2019-09-25T11:55:52Z</dcterms:modified>
</cp:coreProperties>
</file>